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75" r:id="rId3"/>
    <p:sldId id="270" r:id="rId4"/>
    <p:sldId id="271" r:id="rId5"/>
    <p:sldId id="257" r:id="rId6"/>
    <p:sldId id="258" r:id="rId7"/>
    <p:sldId id="259" r:id="rId8"/>
    <p:sldId id="276" r:id="rId9"/>
    <p:sldId id="277" r:id="rId10"/>
    <p:sldId id="274" r:id="rId11"/>
    <p:sldId id="263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62" r:id="rId20"/>
    <p:sldId id="265" r:id="rId21"/>
    <p:sldId id="260" r:id="rId22"/>
    <p:sldId id="273" r:id="rId23"/>
    <p:sldId id="272" r:id="rId24"/>
    <p:sldId id="267" r:id="rId25"/>
    <p:sldId id="269" r:id="rId26"/>
    <p:sldId id="268" r:id="rId2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8EC20E35-A176-4012-BC5E-935CFFF8708E}" styleName="Srednji sti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418" y="2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package" Target="../embeddings/Microsoft_Excel_Worksheet.xlsx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package" Target="../embeddings/Microsoft_Excel_Worksheet1.xlsx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package" Target="../embeddings/Microsoft_Excel_Worksheet2.xlsx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package" Target="../embeddings/Microsoft_Excel_Worksheet3.xlsx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package" Target="../embeddings/Microsoft_Excel_Worksheet4.xlsx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package" Target="../embeddings/Microsoft_Excel_Worksheet5.xlsx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80"/>
      <c:hPercent val="55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7279408571612201"/>
          <c:y val="0.24244553168717989"/>
          <c:w val="0.64939246922394123"/>
          <c:h val="0.69275819891445611"/>
        </c:manualLayout>
      </c:layout>
      <c:pie3D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Područje 1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tile tx="0" ty="0" sx="100000" sy="100000" flip="none" algn="tl"/>
            </a:blipFill>
            <a:ln w="6350" cap="flat">
              <a:noFill/>
              <a:prstDash val="solid"/>
              <a:miter lim="800000"/>
            </a:ln>
            <a:effectLst/>
            <a:sp3d prstMaterial="matte"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48A6-406A-9D5E-A9AD85B014B6}"/>
              </c:ext>
            </c:extLst>
          </c:dPt>
          <c:dPt>
            <c:idx val="1"/>
            <c:bubble3D val="0"/>
            <c:spPr>
              <a:blipFill rotWithShape="1">
                <a:blip xmlns:r="http://schemas.openxmlformats.org/officeDocument/2006/relationships" r:embed="rId2"/>
                <a:srcRect/>
                <a:tile tx="0" ty="0" sx="100000" sy="100000" flip="none" algn="tl"/>
              </a:blipFill>
              <a:ln w="6350" cap="flat">
                <a:noFill/>
                <a:prstDash val="solid"/>
                <a:miter lim="8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2-48A6-406A-9D5E-A9AD85B014B6}"/>
              </c:ext>
            </c:extLst>
          </c:dPt>
          <c:dPt>
            <c:idx val="2"/>
            <c:bubble3D val="0"/>
            <c:spPr>
              <a:blipFill rotWithShape="1">
                <a:blip xmlns:r="http://schemas.openxmlformats.org/officeDocument/2006/relationships" r:embed="rId3"/>
                <a:srcRect/>
                <a:tile tx="0" ty="0" sx="100000" sy="100000" flip="none" algn="tl"/>
              </a:blipFill>
              <a:ln w="6350" cap="flat">
                <a:noFill/>
                <a:prstDash val="solid"/>
                <a:miter lim="8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4-48A6-406A-9D5E-A9AD85B014B6}"/>
              </c:ext>
            </c:extLst>
          </c:dPt>
          <c:dPt>
            <c:idx val="3"/>
            <c:bubble3D val="0"/>
            <c:spPr>
              <a:blipFill rotWithShape="1">
                <a:blip xmlns:r="http://schemas.openxmlformats.org/officeDocument/2006/relationships" r:embed="rId4"/>
                <a:srcRect/>
                <a:tile tx="0" ty="0" sx="100000" sy="100000" flip="none" algn="tl"/>
              </a:blipFill>
              <a:ln w="6350" cap="flat">
                <a:noFill/>
                <a:prstDash val="solid"/>
                <a:miter lim="8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6-48A6-406A-9D5E-A9AD85B014B6}"/>
              </c:ext>
            </c:extLst>
          </c:dPt>
          <c:dPt>
            <c:idx val="4"/>
            <c:bubble3D val="0"/>
            <c:spPr>
              <a:blipFill rotWithShape="1">
                <a:blip xmlns:r="http://schemas.openxmlformats.org/officeDocument/2006/relationships" r:embed="rId5"/>
                <a:srcRect/>
                <a:tile tx="0" ty="0" sx="100000" sy="100000" flip="none" algn="tl"/>
              </a:blipFill>
              <a:ln w="6350" cap="flat">
                <a:noFill/>
                <a:prstDash val="solid"/>
                <a:miter lim="8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8-48A6-406A-9D5E-A9AD85B014B6}"/>
              </c:ext>
            </c:extLst>
          </c:dPt>
          <c:dPt>
            <c:idx val="5"/>
            <c:bubble3D val="0"/>
            <c:spPr>
              <a:blipFill rotWithShape="1">
                <a:blip xmlns:r="http://schemas.openxmlformats.org/officeDocument/2006/relationships" r:embed="rId6"/>
                <a:srcRect/>
                <a:tile tx="0" ty="0" sx="100000" sy="100000" flip="none" algn="tl"/>
              </a:blipFill>
              <a:ln w="6350" cap="flat">
                <a:noFill/>
                <a:prstDash val="solid"/>
                <a:miter lim="8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A-48A6-406A-9D5E-A9AD85B014B6}"/>
              </c:ext>
            </c:extLst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sr-Latn-R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48A6-406A-9D5E-A9AD85B014B6}"/>
                </c:ext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sr-Latn-R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48A6-406A-9D5E-A9AD85B014B6}"/>
                </c:ext>
              </c:extLst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sr-Latn-R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48A6-406A-9D5E-A9AD85B014B6}"/>
                </c:ext>
              </c:extLst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sr-Latn-R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6-48A6-406A-9D5E-A9AD85B014B6}"/>
                </c:ext>
              </c:extLst>
            </c:dLbl>
            <c:dLbl>
              <c:idx val="4"/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sr-Latn-R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8-48A6-406A-9D5E-A9AD85B014B6}"/>
                </c:ext>
              </c:extLst>
            </c:dLbl>
            <c:dLbl>
              <c:idx val="5"/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sr-Latn-R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A-48A6-406A-9D5E-A9AD85B014B6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Calibri"/>
                  </a:defRPr>
                </a:pPr>
                <a:endParaRPr lang="sr-Latn-R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platnene</c:v>
                </c:pt>
                <c:pt idx="1">
                  <c:v>plastične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61</c:v>
                </c:pt>
                <c:pt idx="1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8A6-406A-9D5E-A9AD85B014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"/>
          <c:y val="5.8252427184466021E-2"/>
          <c:w val="1"/>
          <c:h val="0.12269474810794281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800" b="0" i="0" u="none" strike="noStrike">
              <a:solidFill>
                <a:srgbClr val="000000"/>
              </a:solidFill>
              <a:latin typeface="Calibri"/>
            </a:defRPr>
          </a:pPr>
          <a:endParaRPr lang="sr-Latn-RS"/>
        </a:p>
      </c:txPr>
    </c:legend>
    <c:plotVisOnly val="1"/>
    <c:dispBlanksAs val="gap"/>
    <c:showDLblsOverMax val="1"/>
  </c:chart>
  <c:spPr>
    <a:solidFill>
      <a:srgbClr val="FFFFFF"/>
    </a:solidFill>
    <a:ln w="12700" cap="flat">
      <a:solidFill>
        <a:srgbClr val="888888"/>
      </a:solidFill>
      <a:prstDash val="solid"/>
      <a:miter lim="800000"/>
    </a:ln>
    <a:effectLst/>
  </c:spPr>
  <c:externalData r:id="rId7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80"/>
      <c:hPercent val="55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1029690615513311"/>
          <c:y val="0.25884465132793905"/>
          <c:w val="0.57438699999999998"/>
          <c:h val="0.61023400000000005"/>
        </c:manualLayout>
      </c:layout>
      <c:pie3D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Područje 1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tile tx="0" ty="0" sx="100000" sy="100000" flip="none" algn="tl"/>
            </a:blipFill>
            <a:ln w="6350" cap="flat">
              <a:noFill/>
              <a:prstDash val="solid"/>
              <a:miter lim="800000"/>
            </a:ln>
            <a:effectLst/>
            <a:sp3d prstMaterial="matte"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FB6C-4598-84F7-AFD6D6B42641}"/>
              </c:ext>
            </c:extLst>
          </c:dPt>
          <c:dPt>
            <c:idx val="1"/>
            <c:bubble3D val="0"/>
            <c:spPr>
              <a:blipFill rotWithShape="1">
                <a:blip xmlns:r="http://schemas.openxmlformats.org/officeDocument/2006/relationships" r:embed="rId2"/>
                <a:srcRect/>
                <a:tile tx="0" ty="0" sx="100000" sy="100000" flip="none" algn="tl"/>
              </a:blipFill>
              <a:ln w="6350" cap="flat">
                <a:noFill/>
                <a:prstDash val="solid"/>
                <a:miter lim="8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2-FB6C-4598-84F7-AFD6D6B42641}"/>
              </c:ext>
            </c:extLst>
          </c:dPt>
          <c:dPt>
            <c:idx val="2"/>
            <c:bubble3D val="0"/>
            <c:spPr>
              <a:blipFill rotWithShape="1">
                <a:blip xmlns:r="http://schemas.openxmlformats.org/officeDocument/2006/relationships" r:embed="rId3"/>
                <a:srcRect/>
                <a:tile tx="0" ty="0" sx="100000" sy="100000" flip="none" algn="tl"/>
              </a:blipFill>
              <a:ln w="6350" cap="flat">
                <a:noFill/>
                <a:prstDash val="solid"/>
                <a:miter lim="8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4-FB6C-4598-84F7-AFD6D6B42641}"/>
              </c:ext>
            </c:extLst>
          </c:dPt>
          <c:dPt>
            <c:idx val="3"/>
            <c:bubble3D val="0"/>
            <c:spPr>
              <a:blipFill rotWithShape="1">
                <a:blip xmlns:r="http://schemas.openxmlformats.org/officeDocument/2006/relationships" r:embed="rId4"/>
                <a:srcRect/>
                <a:tile tx="0" ty="0" sx="100000" sy="100000" flip="none" algn="tl"/>
              </a:blipFill>
              <a:ln w="6350" cap="flat">
                <a:noFill/>
                <a:prstDash val="solid"/>
                <a:miter lim="8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6-FB6C-4598-84F7-AFD6D6B42641}"/>
              </c:ext>
            </c:extLst>
          </c:dPt>
          <c:dPt>
            <c:idx val="4"/>
            <c:bubble3D val="0"/>
            <c:spPr>
              <a:blipFill rotWithShape="1">
                <a:blip xmlns:r="http://schemas.openxmlformats.org/officeDocument/2006/relationships" r:embed="rId5"/>
                <a:srcRect/>
                <a:tile tx="0" ty="0" sx="100000" sy="100000" flip="none" algn="tl"/>
              </a:blipFill>
              <a:ln w="6350" cap="flat">
                <a:noFill/>
                <a:prstDash val="solid"/>
                <a:miter lim="8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8-FB6C-4598-84F7-AFD6D6B42641}"/>
              </c:ext>
            </c:extLst>
          </c:dPt>
          <c:dPt>
            <c:idx val="5"/>
            <c:bubble3D val="0"/>
            <c:spPr>
              <a:blipFill rotWithShape="1">
                <a:blip xmlns:r="http://schemas.openxmlformats.org/officeDocument/2006/relationships" r:embed="rId6"/>
                <a:srcRect/>
                <a:tile tx="0" ty="0" sx="100000" sy="100000" flip="none" algn="tl"/>
              </a:blipFill>
              <a:ln w="6350" cap="flat">
                <a:noFill/>
                <a:prstDash val="solid"/>
                <a:miter lim="8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A-FB6C-4598-84F7-AFD6D6B42641}"/>
              </c:ext>
            </c:extLst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sr-Latn-R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FB6C-4598-84F7-AFD6D6B42641}"/>
                </c:ext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sr-Latn-R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FB6C-4598-84F7-AFD6D6B42641}"/>
                </c:ext>
              </c:extLst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sr-Latn-R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FB6C-4598-84F7-AFD6D6B42641}"/>
                </c:ext>
              </c:extLst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sr-Latn-R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6-FB6C-4598-84F7-AFD6D6B42641}"/>
                </c:ext>
              </c:extLst>
            </c:dLbl>
            <c:dLbl>
              <c:idx val="4"/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sr-Latn-R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8-FB6C-4598-84F7-AFD6D6B42641}"/>
                </c:ext>
              </c:extLst>
            </c:dLbl>
            <c:dLbl>
              <c:idx val="5"/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sr-Latn-R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A-FB6C-4598-84F7-AFD6D6B42641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Calibri"/>
                  </a:defRPr>
                </a:pPr>
                <a:endParaRPr lang="sr-Latn-R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uvijek, pri svakoj kupovini</c:v>
                </c:pt>
                <c:pt idx="1">
                  <c:v>ponekad</c:v>
                </c:pt>
                <c:pt idx="2">
                  <c:v>jednom tjedno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30</c:v>
                </c:pt>
                <c:pt idx="1">
                  <c:v>81</c:v>
                </c:pt>
                <c:pt idx="2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FB6C-4598-84F7-AFD6D6B426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"/>
          <c:y val="0"/>
          <c:w val="1"/>
          <c:h val="0.19432964137909725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800" b="0" i="0" u="none" strike="noStrike">
              <a:solidFill>
                <a:srgbClr val="000000"/>
              </a:solidFill>
              <a:latin typeface="Calibri"/>
            </a:defRPr>
          </a:pPr>
          <a:endParaRPr lang="sr-Latn-RS"/>
        </a:p>
      </c:txPr>
    </c:legend>
    <c:plotVisOnly val="1"/>
    <c:dispBlanksAs val="gap"/>
    <c:showDLblsOverMax val="1"/>
  </c:chart>
  <c:spPr>
    <a:solidFill>
      <a:srgbClr val="FFFFFF"/>
    </a:solidFill>
    <a:ln w="12700" cap="flat">
      <a:solidFill>
        <a:srgbClr val="888888"/>
      </a:solidFill>
      <a:prstDash val="solid"/>
      <a:miter lim="800000"/>
    </a:ln>
    <a:effectLst/>
  </c:spPr>
  <c:externalData r:id="rId7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80"/>
      <c:hPercent val="55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403542352336425"/>
          <c:y val="0.17267674069835792"/>
          <c:w val="0.65198912654106211"/>
          <c:h val="0.68971192679825044"/>
        </c:manualLayout>
      </c:layout>
      <c:pie3D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Područje 1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tile tx="0" ty="0" sx="100000" sy="100000" flip="none" algn="tl"/>
            </a:blipFill>
            <a:ln w="6350" cap="flat">
              <a:noFill/>
              <a:prstDash val="solid"/>
              <a:miter lim="800000"/>
            </a:ln>
            <a:effectLst/>
            <a:sp3d prstMaterial="matte"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E2C0-48E2-B9D2-E94F0FB64CA7}"/>
              </c:ext>
            </c:extLst>
          </c:dPt>
          <c:dPt>
            <c:idx val="1"/>
            <c:bubble3D val="0"/>
            <c:spPr>
              <a:blipFill rotWithShape="1">
                <a:blip xmlns:r="http://schemas.openxmlformats.org/officeDocument/2006/relationships" r:embed="rId2"/>
                <a:srcRect/>
                <a:tile tx="0" ty="0" sx="100000" sy="100000" flip="none" algn="tl"/>
              </a:blipFill>
              <a:ln w="6350" cap="flat">
                <a:noFill/>
                <a:prstDash val="solid"/>
                <a:miter lim="8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2-E2C0-48E2-B9D2-E94F0FB64CA7}"/>
              </c:ext>
            </c:extLst>
          </c:dPt>
          <c:dPt>
            <c:idx val="2"/>
            <c:bubble3D val="0"/>
            <c:spPr>
              <a:blipFill rotWithShape="1">
                <a:blip xmlns:r="http://schemas.openxmlformats.org/officeDocument/2006/relationships" r:embed="rId3"/>
                <a:srcRect/>
                <a:tile tx="0" ty="0" sx="100000" sy="100000" flip="none" algn="tl"/>
              </a:blipFill>
              <a:ln w="6350" cap="flat">
                <a:noFill/>
                <a:prstDash val="solid"/>
                <a:miter lim="8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4-E2C0-48E2-B9D2-E94F0FB64CA7}"/>
              </c:ext>
            </c:extLst>
          </c:dPt>
          <c:dPt>
            <c:idx val="3"/>
            <c:bubble3D val="0"/>
            <c:spPr>
              <a:blipFill rotWithShape="1">
                <a:blip xmlns:r="http://schemas.openxmlformats.org/officeDocument/2006/relationships" r:embed="rId4"/>
                <a:srcRect/>
                <a:tile tx="0" ty="0" sx="100000" sy="100000" flip="none" algn="tl"/>
              </a:blipFill>
              <a:ln w="6350" cap="flat">
                <a:noFill/>
                <a:prstDash val="solid"/>
                <a:miter lim="8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6-E2C0-48E2-B9D2-E94F0FB64CA7}"/>
              </c:ext>
            </c:extLst>
          </c:dPt>
          <c:dPt>
            <c:idx val="4"/>
            <c:bubble3D val="0"/>
            <c:spPr>
              <a:blipFill rotWithShape="1">
                <a:blip xmlns:r="http://schemas.openxmlformats.org/officeDocument/2006/relationships" r:embed="rId5"/>
                <a:srcRect/>
                <a:tile tx="0" ty="0" sx="100000" sy="100000" flip="none" algn="tl"/>
              </a:blipFill>
              <a:ln w="6350" cap="flat">
                <a:noFill/>
                <a:prstDash val="solid"/>
                <a:miter lim="8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8-E2C0-48E2-B9D2-E94F0FB64CA7}"/>
              </c:ext>
            </c:extLst>
          </c:dPt>
          <c:dPt>
            <c:idx val="5"/>
            <c:bubble3D val="0"/>
            <c:spPr>
              <a:blipFill rotWithShape="1">
                <a:blip xmlns:r="http://schemas.openxmlformats.org/officeDocument/2006/relationships" r:embed="rId6"/>
                <a:srcRect/>
                <a:tile tx="0" ty="0" sx="100000" sy="100000" flip="none" algn="tl"/>
              </a:blipFill>
              <a:ln w="6350" cap="flat">
                <a:noFill/>
                <a:prstDash val="solid"/>
                <a:miter lim="8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A-E2C0-48E2-B9D2-E94F0FB64CA7}"/>
              </c:ext>
            </c:extLst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sr-Latn-R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E2C0-48E2-B9D2-E94F0FB64CA7}"/>
                </c:ext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sr-Latn-R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E2C0-48E2-B9D2-E94F0FB64CA7}"/>
                </c:ext>
              </c:extLst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sr-Latn-R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E2C0-48E2-B9D2-E94F0FB64CA7}"/>
                </c:ext>
              </c:extLst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sr-Latn-R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6-E2C0-48E2-B9D2-E94F0FB64CA7}"/>
                </c:ext>
              </c:extLst>
            </c:dLbl>
            <c:dLbl>
              <c:idx val="4"/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sr-Latn-R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8-E2C0-48E2-B9D2-E94F0FB64CA7}"/>
                </c:ext>
              </c:extLst>
            </c:dLbl>
            <c:dLbl>
              <c:idx val="5"/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sr-Latn-R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A-E2C0-48E2-B9D2-E94F0FB64CA7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Calibri"/>
                  </a:defRPr>
                </a:pPr>
                <a:endParaRPr lang="sr-Latn-R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platnena torba</c:v>
                </c:pt>
                <c:pt idx="1">
                  <c:v>plastična torba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92</c:v>
                </c:pt>
                <c:pt idx="1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E2C0-48E2-B9D2-E94F0FB64C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"/>
          <c:y val="0"/>
          <c:w val="1"/>
          <c:h val="0.21557369250561548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800" b="0" i="0" u="none" strike="noStrike">
              <a:solidFill>
                <a:srgbClr val="000000"/>
              </a:solidFill>
              <a:latin typeface="Calibri"/>
            </a:defRPr>
          </a:pPr>
          <a:endParaRPr lang="sr-Latn-RS"/>
        </a:p>
      </c:txPr>
    </c:legend>
    <c:plotVisOnly val="1"/>
    <c:dispBlanksAs val="gap"/>
    <c:showDLblsOverMax val="1"/>
  </c:chart>
  <c:spPr>
    <a:solidFill>
      <a:srgbClr val="FFFFFF"/>
    </a:solidFill>
    <a:ln w="12700" cap="flat">
      <a:solidFill>
        <a:srgbClr val="888888"/>
      </a:solidFill>
      <a:prstDash val="solid"/>
      <a:miter lim="800000"/>
    </a:ln>
    <a:effectLst/>
  </c:spPr>
  <c:externalData r:id="rId7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80"/>
      <c:hPercent val="55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0326620097684645"/>
          <c:y val="0.31915573053368329"/>
          <c:w val="0.62157755695982775"/>
          <c:h val="0.6567298722448851"/>
        </c:manualLayout>
      </c:layout>
      <c:pie3DChart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tile tx="0" ty="0" sx="100000" sy="100000" flip="none" algn="tl"/>
            </a:blipFill>
            <a:ln w="6350" cap="flat">
              <a:noFill/>
              <a:prstDash val="solid"/>
              <a:miter lim="800000"/>
            </a:ln>
            <a:effectLst/>
            <a:sp3d prstMaterial="matte"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7918-4EAE-AF72-CB9EEC28BCCF}"/>
              </c:ext>
            </c:extLst>
          </c:dPt>
          <c:dPt>
            <c:idx val="1"/>
            <c:bubble3D val="0"/>
            <c:spPr>
              <a:blipFill rotWithShape="1">
                <a:blip xmlns:r="http://schemas.openxmlformats.org/officeDocument/2006/relationships" r:embed="rId2"/>
                <a:srcRect/>
                <a:tile tx="0" ty="0" sx="100000" sy="100000" flip="none" algn="tl"/>
              </a:blipFill>
              <a:ln w="6350" cap="flat">
                <a:noFill/>
                <a:prstDash val="solid"/>
                <a:miter lim="8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2-7918-4EAE-AF72-CB9EEC28BCCF}"/>
              </c:ext>
            </c:extLst>
          </c:dPt>
          <c:dPt>
            <c:idx val="2"/>
            <c:bubble3D val="0"/>
            <c:spPr>
              <a:blipFill rotWithShape="1">
                <a:blip xmlns:r="http://schemas.openxmlformats.org/officeDocument/2006/relationships" r:embed="rId3"/>
                <a:srcRect/>
                <a:tile tx="0" ty="0" sx="100000" sy="100000" flip="none" algn="tl"/>
              </a:blipFill>
              <a:ln w="6350" cap="flat">
                <a:noFill/>
                <a:prstDash val="solid"/>
                <a:miter lim="8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4-7918-4EAE-AF72-CB9EEC28BCCF}"/>
              </c:ext>
            </c:extLst>
          </c:dPt>
          <c:dPt>
            <c:idx val="3"/>
            <c:bubble3D val="0"/>
            <c:spPr>
              <a:blipFill rotWithShape="1">
                <a:blip xmlns:r="http://schemas.openxmlformats.org/officeDocument/2006/relationships" r:embed="rId4"/>
                <a:srcRect/>
                <a:tile tx="0" ty="0" sx="100000" sy="100000" flip="none" algn="tl"/>
              </a:blipFill>
              <a:ln w="6350" cap="flat">
                <a:noFill/>
                <a:prstDash val="solid"/>
                <a:miter lim="8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6-7918-4EAE-AF72-CB9EEC28BCCF}"/>
              </c:ext>
            </c:extLst>
          </c:dPt>
          <c:dPt>
            <c:idx val="4"/>
            <c:bubble3D val="0"/>
            <c:spPr>
              <a:blipFill rotWithShape="1">
                <a:blip xmlns:r="http://schemas.openxmlformats.org/officeDocument/2006/relationships" r:embed="rId5"/>
                <a:srcRect/>
                <a:tile tx="0" ty="0" sx="100000" sy="100000" flip="none" algn="tl"/>
              </a:blipFill>
              <a:ln w="6350" cap="flat">
                <a:noFill/>
                <a:prstDash val="solid"/>
                <a:miter lim="8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8-7918-4EAE-AF72-CB9EEC28BCCF}"/>
              </c:ext>
            </c:extLst>
          </c:dPt>
          <c:dPt>
            <c:idx val="5"/>
            <c:bubble3D val="0"/>
            <c:spPr>
              <a:blipFill rotWithShape="1">
                <a:blip xmlns:r="http://schemas.openxmlformats.org/officeDocument/2006/relationships" r:embed="rId6"/>
                <a:srcRect/>
                <a:tile tx="0" ty="0" sx="100000" sy="100000" flip="none" algn="tl"/>
              </a:blipFill>
              <a:ln w="6350" cap="flat">
                <a:noFill/>
                <a:prstDash val="solid"/>
                <a:miter lim="8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A-7918-4EAE-AF72-CB9EEC28BCCF}"/>
              </c:ext>
            </c:extLst>
          </c:dPt>
          <c:dLbls>
            <c:dLbl>
              <c:idx val="0"/>
              <c:layout>
                <c:manualLayout>
                  <c:x val="-2.3300142223180068E-2"/>
                  <c:y val="0.1000817899523123"/>
                </c:manualLayout>
              </c:layout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sr-Latn-R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18-4EAE-AF72-CB9EEC28BCCF}"/>
                </c:ext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sr-Latn-R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7918-4EAE-AF72-CB9EEC28BCCF}"/>
                </c:ext>
              </c:extLst>
            </c:dLbl>
            <c:dLbl>
              <c:idx val="2"/>
              <c:layout>
                <c:manualLayout>
                  <c:x val="0.11891841965502113"/>
                  <c:y val="5.410128091382943E-2"/>
                </c:manualLayout>
              </c:layout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sr-Latn-R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918-4EAE-AF72-CB9EEC28BCCF}"/>
                </c:ext>
              </c:extLst>
            </c:dLbl>
            <c:dLbl>
              <c:idx val="3"/>
              <c:layout>
                <c:manualLayout>
                  <c:x val="7.4937761323334101E-2"/>
                  <c:y val="0.13147526893645331"/>
                </c:manualLayout>
              </c:layout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sr-Latn-R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0623353165898234E-2"/>
                      <c:h val="7.91521108276958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7918-4EAE-AF72-CB9EEC28BCCF}"/>
                </c:ext>
              </c:extLst>
            </c:dLbl>
            <c:dLbl>
              <c:idx val="4"/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sr-Latn-R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8-7918-4EAE-AF72-CB9EEC28BCCF}"/>
                </c:ext>
              </c:extLst>
            </c:dLbl>
            <c:dLbl>
              <c:idx val="5"/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sr-Latn-R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A-7918-4EAE-AF72-CB9EEC28BCCF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Calibri"/>
                  </a:defRPr>
                </a:pPr>
                <a:endParaRPr lang="sr-Latn-R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Sheet1!$B$1:$E$1</c:f>
              <c:strCache>
                <c:ptCount val="4"/>
                <c:pt idx="0">
                  <c:v>bacam u smeće</c:v>
                </c:pt>
                <c:pt idx="1">
                  <c:v>odvajam u plastični otpad</c:v>
                </c:pt>
                <c:pt idx="2">
                  <c:v>koristim za smeće (u nju bacam smeće)</c:v>
                </c:pt>
                <c:pt idx="3">
                  <c:v>recikliram na drugi način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11</c:v>
                </c:pt>
                <c:pt idx="1">
                  <c:v>103</c:v>
                </c:pt>
                <c:pt idx="2">
                  <c:v>24</c:v>
                </c:pt>
                <c:pt idx="3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7918-4EAE-AF72-CB9EEC28BC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"/>
          <c:y val="0"/>
          <c:w val="1"/>
          <c:h val="0.19243164158230786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800" b="0" i="0" u="none" strike="noStrike">
              <a:solidFill>
                <a:srgbClr val="000000"/>
              </a:solidFill>
              <a:latin typeface="Calibri"/>
            </a:defRPr>
          </a:pPr>
          <a:endParaRPr lang="sr-Latn-RS"/>
        </a:p>
      </c:txPr>
    </c:legend>
    <c:plotVisOnly val="1"/>
    <c:dispBlanksAs val="gap"/>
    <c:showDLblsOverMax val="1"/>
  </c:chart>
  <c:spPr>
    <a:solidFill>
      <a:srgbClr val="FFFFFF"/>
    </a:solidFill>
    <a:ln w="12700" cap="flat">
      <a:solidFill>
        <a:srgbClr val="888888"/>
      </a:solidFill>
      <a:prstDash val="solid"/>
      <a:miter lim="800000"/>
    </a:ln>
    <a:effectLst/>
  </c:spPr>
  <c:externalData r:id="rId7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80"/>
      <c:hPercent val="55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235251843519561"/>
          <c:y val="0.32713803527477353"/>
          <c:w val="0.70004843144606921"/>
          <c:h val="0.66276296808318802"/>
        </c:manualLayout>
      </c:layout>
      <c:pie3D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Područje 1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tile tx="0" ty="0" sx="100000" sy="100000" flip="none" algn="tl"/>
            </a:blipFill>
            <a:ln w="6350" cap="flat">
              <a:noFill/>
              <a:prstDash val="solid"/>
              <a:miter lim="800000"/>
            </a:ln>
            <a:effectLst/>
            <a:sp3d prstMaterial="matte"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1909-4CE6-B875-6EC407774B44}"/>
              </c:ext>
            </c:extLst>
          </c:dPt>
          <c:dPt>
            <c:idx val="1"/>
            <c:bubble3D val="0"/>
            <c:spPr>
              <a:blipFill rotWithShape="1">
                <a:blip xmlns:r="http://schemas.openxmlformats.org/officeDocument/2006/relationships" r:embed="rId2"/>
                <a:srcRect/>
                <a:tile tx="0" ty="0" sx="100000" sy="100000" flip="none" algn="tl"/>
              </a:blipFill>
              <a:ln w="6350" cap="flat">
                <a:noFill/>
                <a:prstDash val="solid"/>
                <a:miter lim="8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2-1909-4CE6-B875-6EC407774B44}"/>
              </c:ext>
            </c:extLst>
          </c:dPt>
          <c:dPt>
            <c:idx val="2"/>
            <c:bubble3D val="0"/>
            <c:spPr>
              <a:blipFill rotWithShape="1">
                <a:blip xmlns:r="http://schemas.openxmlformats.org/officeDocument/2006/relationships" r:embed="rId3"/>
                <a:srcRect/>
                <a:tile tx="0" ty="0" sx="100000" sy="100000" flip="none" algn="tl"/>
              </a:blipFill>
              <a:ln w="6350" cap="flat">
                <a:noFill/>
                <a:prstDash val="solid"/>
                <a:miter lim="8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4-1909-4CE6-B875-6EC407774B44}"/>
              </c:ext>
            </c:extLst>
          </c:dPt>
          <c:dPt>
            <c:idx val="3"/>
            <c:bubble3D val="0"/>
            <c:spPr>
              <a:blipFill rotWithShape="1">
                <a:blip xmlns:r="http://schemas.openxmlformats.org/officeDocument/2006/relationships" r:embed="rId4"/>
                <a:srcRect/>
                <a:tile tx="0" ty="0" sx="100000" sy="100000" flip="none" algn="tl"/>
              </a:blipFill>
              <a:ln w="6350" cap="flat">
                <a:noFill/>
                <a:prstDash val="solid"/>
                <a:miter lim="8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6-1909-4CE6-B875-6EC407774B44}"/>
              </c:ext>
            </c:extLst>
          </c:dPt>
          <c:dPt>
            <c:idx val="4"/>
            <c:bubble3D val="0"/>
            <c:spPr>
              <a:blipFill rotWithShape="1">
                <a:blip xmlns:r="http://schemas.openxmlformats.org/officeDocument/2006/relationships" r:embed="rId5"/>
                <a:srcRect/>
                <a:tile tx="0" ty="0" sx="100000" sy="100000" flip="none" algn="tl"/>
              </a:blipFill>
              <a:ln w="6350" cap="flat">
                <a:noFill/>
                <a:prstDash val="solid"/>
                <a:miter lim="8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8-1909-4CE6-B875-6EC407774B44}"/>
              </c:ext>
            </c:extLst>
          </c:dPt>
          <c:dPt>
            <c:idx val="5"/>
            <c:bubble3D val="0"/>
            <c:spPr>
              <a:blipFill rotWithShape="1">
                <a:blip xmlns:r="http://schemas.openxmlformats.org/officeDocument/2006/relationships" r:embed="rId6"/>
                <a:srcRect/>
                <a:tile tx="0" ty="0" sx="100000" sy="100000" flip="none" algn="tl"/>
              </a:blipFill>
              <a:ln w="6350" cap="flat">
                <a:noFill/>
                <a:prstDash val="solid"/>
                <a:miter lim="8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A-1909-4CE6-B875-6EC407774B44}"/>
              </c:ext>
            </c:extLst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sr-Latn-R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1909-4CE6-B875-6EC407774B44}"/>
                </c:ext>
              </c:extLst>
            </c:dLbl>
            <c:dLbl>
              <c:idx val="1"/>
              <c:layout>
                <c:manualLayout>
                  <c:x val="8.9680803788415336E-2"/>
                  <c:y val="0.1035014826390976"/>
                </c:manualLayout>
              </c:layout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sr-Latn-R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909-4CE6-B875-6EC407774B44}"/>
                </c:ext>
              </c:extLst>
            </c:dLbl>
            <c:dLbl>
              <c:idx val="2"/>
              <c:layout>
                <c:manualLayout>
                  <c:x val="4.492355122276382E-2"/>
                  <c:y val="9.157450261465408E-2"/>
                </c:manualLayout>
              </c:layout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sr-Latn-R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909-4CE6-B875-6EC407774B44}"/>
                </c:ext>
              </c:extLst>
            </c:dLbl>
            <c:dLbl>
              <c:idx val="3"/>
              <c:layout>
                <c:manualLayout>
                  <c:x val="1.6794949242455722E-2"/>
                  <c:y val="9.1513644286830495E-2"/>
                </c:manualLayout>
              </c:layout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sr-Latn-R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909-4CE6-B875-6EC407774B44}"/>
                </c:ext>
              </c:extLst>
            </c:dLbl>
            <c:dLbl>
              <c:idx val="4"/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sr-Latn-R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8-1909-4CE6-B875-6EC407774B44}"/>
                </c:ext>
              </c:extLst>
            </c:dLbl>
            <c:dLbl>
              <c:idx val="5"/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sr-Latn-R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A-1909-4CE6-B875-6EC407774B44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Calibri"/>
                  </a:defRPr>
                </a:pPr>
                <a:endParaRPr lang="sr-Latn-R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Sheet1!$B$1:$E$1</c:f>
              <c:strCache>
                <c:ptCount val="4"/>
                <c:pt idx="0">
                  <c:v>imaju platnenu torbu i kupili bi još jednu</c:v>
                </c:pt>
                <c:pt idx="1">
                  <c:v>imaju platnenu torbu i ne bi kupili još jednu</c:v>
                </c:pt>
                <c:pt idx="2">
                  <c:v>nemaju platnenu torbu, ali bi rado kupili jednu</c:v>
                </c:pt>
                <c:pt idx="3">
                  <c:v>nemaju platnenu torbu i ne žele je kupiti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129</c:v>
                </c:pt>
                <c:pt idx="1">
                  <c:v>18</c:v>
                </c:pt>
                <c:pt idx="2">
                  <c:v>6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909-4CE6-B875-6EC407774B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"/>
          <c:y val="4.0994001656221501E-3"/>
          <c:w val="1"/>
          <c:h val="0.22488833942798209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800" b="0" i="0" u="none" strike="noStrike">
              <a:solidFill>
                <a:srgbClr val="000000"/>
              </a:solidFill>
              <a:latin typeface="Calibri"/>
            </a:defRPr>
          </a:pPr>
          <a:endParaRPr lang="sr-Latn-RS"/>
        </a:p>
      </c:txPr>
    </c:legend>
    <c:plotVisOnly val="1"/>
    <c:dispBlanksAs val="gap"/>
    <c:showDLblsOverMax val="1"/>
  </c:chart>
  <c:spPr>
    <a:solidFill>
      <a:srgbClr val="FFFFFF"/>
    </a:solidFill>
    <a:ln w="12700" cap="flat">
      <a:solidFill>
        <a:srgbClr val="888888"/>
      </a:solidFill>
      <a:prstDash val="solid"/>
      <a:miter lim="800000"/>
    </a:ln>
    <a:effectLst/>
  </c:spPr>
  <c:externalData r:id="rId7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80"/>
      <c:hPercent val="55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083742435618533"/>
          <c:y val="0.25402110296557756"/>
          <c:w val="0.67422398911627479"/>
          <c:h val="0.71559794249856679"/>
        </c:manualLayout>
      </c:layout>
      <c:pie3D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Područje 1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tile tx="0" ty="0" sx="100000" sy="100000" flip="none" algn="tl"/>
            </a:blipFill>
            <a:ln w="6350" cap="flat">
              <a:noFill/>
              <a:prstDash val="solid"/>
              <a:miter lim="800000"/>
            </a:ln>
            <a:effectLst/>
            <a:sp3d prstMaterial="matte"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1FD3-49A8-B13A-616E90C2B0A8}"/>
              </c:ext>
            </c:extLst>
          </c:dPt>
          <c:dPt>
            <c:idx val="1"/>
            <c:bubble3D val="0"/>
            <c:spPr>
              <a:blipFill rotWithShape="1">
                <a:blip xmlns:r="http://schemas.openxmlformats.org/officeDocument/2006/relationships" r:embed="rId2"/>
                <a:srcRect/>
                <a:tile tx="0" ty="0" sx="100000" sy="100000" flip="none" algn="tl"/>
              </a:blipFill>
              <a:ln w="6350" cap="flat">
                <a:noFill/>
                <a:prstDash val="solid"/>
                <a:miter lim="8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2-1FD3-49A8-B13A-616E90C2B0A8}"/>
              </c:ext>
            </c:extLst>
          </c:dPt>
          <c:dPt>
            <c:idx val="2"/>
            <c:bubble3D val="0"/>
            <c:spPr>
              <a:blipFill rotWithShape="1">
                <a:blip xmlns:r="http://schemas.openxmlformats.org/officeDocument/2006/relationships" r:embed="rId3"/>
                <a:srcRect/>
                <a:tile tx="0" ty="0" sx="100000" sy="100000" flip="none" algn="tl"/>
              </a:blipFill>
              <a:ln w="6350" cap="flat">
                <a:noFill/>
                <a:prstDash val="solid"/>
                <a:miter lim="8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4-1FD3-49A8-B13A-616E90C2B0A8}"/>
              </c:ext>
            </c:extLst>
          </c:dPt>
          <c:dPt>
            <c:idx val="3"/>
            <c:bubble3D val="0"/>
            <c:spPr>
              <a:blipFill rotWithShape="1">
                <a:blip xmlns:r="http://schemas.openxmlformats.org/officeDocument/2006/relationships" r:embed="rId4"/>
                <a:srcRect/>
                <a:tile tx="0" ty="0" sx="100000" sy="100000" flip="none" algn="tl"/>
              </a:blipFill>
              <a:ln w="6350" cap="flat">
                <a:noFill/>
                <a:prstDash val="solid"/>
                <a:miter lim="8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6-1FD3-49A8-B13A-616E90C2B0A8}"/>
              </c:ext>
            </c:extLst>
          </c:dPt>
          <c:dPt>
            <c:idx val="4"/>
            <c:bubble3D val="0"/>
            <c:spPr>
              <a:blipFill rotWithShape="1">
                <a:blip xmlns:r="http://schemas.openxmlformats.org/officeDocument/2006/relationships" r:embed="rId5"/>
                <a:srcRect/>
                <a:tile tx="0" ty="0" sx="100000" sy="100000" flip="none" algn="tl"/>
              </a:blipFill>
              <a:ln w="6350" cap="flat">
                <a:noFill/>
                <a:prstDash val="solid"/>
                <a:miter lim="8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8-1FD3-49A8-B13A-616E90C2B0A8}"/>
              </c:ext>
            </c:extLst>
          </c:dPt>
          <c:dPt>
            <c:idx val="5"/>
            <c:bubble3D val="0"/>
            <c:spPr>
              <a:blipFill rotWithShape="1">
                <a:blip xmlns:r="http://schemas.openxmlformats.org/officeDocument/2006/relationships" r:embed="rId6"/>
                <a:srcRect/>
                <a:tile tx="0" ty="0" sx="100000" sy="100000" flip="none" algn="tl"/>
              </a:blipFill>
              <a:ln w="6350" cap="flat">
                <a:noFill/>
                <a:prstDash val="solid"/>
                <a:miter lim="800000"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A-1FD3-49A8-B13A-616E90C2B0A8}"/>
              </c:ext>
            </c:extLst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sr-Latn-R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1FD3-49A8-B13A-616E90C2B0A8}"/>
                </c:ext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sr-Latn-R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1FD3-49A8-B13A-616E90C2B0A8}"/>
                </c:ext>
              </c:extLst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sr-Latn-R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1FD3-49A8-B13A-616E90C2B0A8}"/>
                </c:ext>
              </c:extLst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sr-Latn-R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6-1FD3-49A8-B13A-616E90C2B0A8}"/>
                </c:ext>
              </c:extLst>
            </c:dLbl>
            <c:dLbl>
              <c:idx val="4"/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sr-Latn-R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8-1FD3-49A8-B13A-616E90C2B0A8}"/>
                </c:ext>
              </c:extLst>
            </c:dLbl>
            <c:dLbl>
              <c:idx val="5"/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sr-Latn-R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A-1FD3-49A8-B13A-616E90C2B0A8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Calibri"/>
                  </a:defRPr>
                </a:pPr>
                <a:endParaRPr lang="sr-Latn-R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Sheet1!$B$1:$E$1</c:f>
              <c:strCache>
                <c:ptCount val="4"/>
                <c:pt idx="0">
                  <c:v>plastične vrećice</c:v>
                </c:pt>
                <c:pt idx="1">
                  <c:v>platnene torbe</c:v>
                </c:pt>
                <c:pt idx="2">
                  <c:v>plastične višekratne torbe</c:v>
                </c:pt>
                <c:pt idx="3">
                  <c:v>papirnate vrećice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35</c:v>
                </c:pt>
                <c:pt idx="1">
                  <c:v>20</c:v>
                </c:pt>
                <c:pt idx="2">
                  <c:v>15</c:v>
                </c:pt>
                <c:pt idx="3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FD3-49A8-B13A-616E90C2B0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"/>
          <c:y val="0"/>
          <c:w val="1"/>
          <c:h val="0.22659869688192863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800" b="0" i="0" u="none" strike="noStrike">
              <a:solidFill>
                <a:srgbClr val="000000"/>
              </a:solidFill>
              <a:latin typeface="Calibri"/>
            </a:defRPr>
          </a:pPr>
          <a:endParaRPr lang="sr-Latn-RS"/>
        </a:p>
      </c:txPr>
    </c:legend>
    <c:plotVisOnly val="1"/>
    <c:dispBlanksAs val="gap"/>
    <c:showDLblsOverMax val="1"/>
  </c:chart>
  <c:spPr>
    <a:solidFill>
      <a:srgbClr val="FFFFFF"/>
    </a:solidFill>
    <a:ln w="12700" cap="flat">
      <a:solidFill>
        <a:srgbClr val="888888"/>
      </a:solidFill>
      <a:prstDash val="solid"/>
      <a:miter lim="800000"/>
    </a:ln>
    <a:effectLst/>
  </c:spPr>
  <c:externalData r:id="rId7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2238980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Shape 12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hape 103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Shape 30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Shape 39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hape 48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hape 58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hape 85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previews.123rf.com/images/gaithshalan/gaithshalan1712/gaithshalan171200780/92067678-the-trash-in-the-forest-in-poland.jpg" TargetMode="External"/><Relationship Id="rId3" Type="http://schemas.openxmlformats.org/officeDocument/2006/relationships/hyperlink" Target="https://ip.index.hr/remote/indexnew.s3.index.hr/a45a1c32-54eb-400f-99bb-a24b0a2ce053.jpg" TargetMode="External"/><Relationship Id="rId7" Type="http://schemas.openxmlformats.org/officeDocument/2006/relationships/hyperlink" Target="https://m.vecernji.hr/media/img/1c/f3/5b7723d576f71771b316.jpeg" TargetMode="External"/><Relationship Id="rId2" Type="http://schemas.openxmlformats.org/officeDocument/2006/relationships/hyperlink" Target="https://mapiranjetresnjevke.com/kvartovi/gredice/potoci-tresnjevk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g-magazin.com.hr/wp-content/uploads/2016/08/jarun.jpg" TargetMode="External"/><Relationship Id="rId5" Type="http://schemas.openxmlformats.org/officeDocument/2006/relationships/hyperlink" Target="https://www.krenizdravo.hr/wp-content/uploads/2019/09/plastika.jpg?x18533" TargetMode="External"/><Relationship Id="rId4" Type="http://schemas.openxmlformats.org/officeDocument/2006/relationships/hyperlink" Target="https://encrypted-tbn0.gstatic.com/images?q=tbn:ANd9GcR59oCBn0Wn4JsJKilEPkA5-2BaIM-UOEVqRw&amp;usqp=CAU" TargetMode="External"/><Relationship Id="rId9" Type="http://schemas.openxmlformats.org/officeDocument/2006/relationships/hyperlink" Target="https://21kv353d551g29776l2gzifr-wpengine.netdna-ssl.com/wp-content/uploads/2019/07/17650623_web1_190711-LCH-Garbage-Forests1.jpg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ekomestri/5h2hjesq7tw7txbs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9" name="Rectangle 11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itle 1"/>
          <p:cNvSpPr txBox="1">
            <a:spLocks noGrp="1"/>
          </p:cNvSpPr>
          <p:nvPr>
            <p:ph type="ctrTitle"/>
          </p:nvPr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spcBef>
                <a:spcPct val="0"/>
              </a:spcBef>
              <a:spcAft>
                <a:spcPts val="800"/>
              </a:spcAft>
            </a:pPr>
            <a:r>
              <a:rPr lang="en-US" sz="4200" b="1" kern="120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</a:rPr>
              <a:t>S Krpkom protiv zagađenja na Jarunu</a:t>
            </a:r>
            <a:endParaRPr lang="en-US" sz="4200" kern="1200">
              <a:ln>
                <a:noFill/>
              </a:ln>
              <a:solidFill>
                <a:schemeClr val="tx1"/>
              </a:solidFill>
              <a:effectLst/>
              <a:uFill>
                <a:solidFill>
                  <a:srgbClr val="000000"/>
                </a:solidFill>
              </a:uFill>
              <a:latin typeface="+mj-lt"/>
              <a:ea typeface="+mj-ea"/>
              <a:cs typeface="+mj-cs"/>
            </a:endParaRPr>
          </a:p>
        </p:txBody>
      </p:sp>
      <p:sp>
        <p:nvSpPr>
          <p:cNvPr id="12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" name="Picture 4" descr="Picture 4"/>
          <p:cNvPicPr>
            <a:picLocks noChangeAspect="1"/>
          </p:cNvPicPr>
          <p:nvPr/>
        </p:nvPicPr>
        <p:blipFill rotWithShape="1">
          <a:blip r:embed="rId2"/>
          <a:srcRect t="20562" b="640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14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119336" y="5301208"/>
            <a:ext cx="6984776" cy="74699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hr-HR" sz="2200" b="1" dirty="0">
                <a:solidFill>
                  <a:schemeClr val="tx1"/>
                </a:solidFill>
              </a:rPr>
              <a:t>Sofia Božičević, Luna Korać, Tin </a:t>
            </a:r>
            <a:r>
              <a:rPr lang="hr-HR" sz="2200" b="1" dirty="0" err="1">
                <a:solidFill>
                  <a:schemeClr val="tx1"/>
                </a:solidFill>
              </a:rPr>
              <a:t>Globlek</a:t>
            </a:r>
            <a:r>
              <a:rPr lang="hr-HR" sz="2200" b="1" dirty="0">
                <a:solidFill>
                  <a:schemeClr val="tx1"/>
                </a:solidFill>
              </a:rPr>
              <a:t> i Roko Horvat</a:t>
            </a:r>
          </a:p>
          <a:p>
            <a:r>
              <a:rPr lang="hr-HR" sz="2200" b="1" dirty="0">
                <a:solidFill>
                  <a:schemeClr val="tx1"/>
                </a:solidFill>
              </a:rPr>
              <a:t>Učenici 4. razreda Osnovne škole Ivana Meštrovića u Zagrebu</a:t>
            </a: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658860A-D853-4794-8A99-A75E228F2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>
            <a:normAutofit fontScale="90000"/>
          </a:bodyPr>
          <a:lstStyle/>
          <a:p>
            <a:pPr algn="l"/>
            <a:r>
              <a:rPr lang="hr-HR" sz="5100" dirty="0"/>
              <a:t>Izradili smo letke </a:t>
            </a:r>
            <a:br>
              <a:rPr lang="hr-HR" sz="5100" dirty="0"/>
            </a:br>
            <a:r>
              <a:rPr lang="hr-HR" sz="5100" b="1" i="1" dirty="0"/>
              <a:t>Misli globalno, djeluj lokalno</a:t>
            </a:r>
            <a:endParaRPr lang="hr-HR" sz="5100" b="1" dirty="0"/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81C622-F2E4-498F-B0F2-7E3C896FE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709803"/>
            <a:ext cx="7214616" cy="5410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687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6" name="Title 1"/>
          <p:cNvSpPr txBox="1"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Postavljanje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problema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hipoteze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1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5541263" y="457200"/>
            <a:ext cx="6007608" cy="1929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tx1"/>
                </a:solidFill>
              </a:rPr>
              <a:t>Problem</a:t>
            </a:r>
            <a:r>
              <a:rPr lang="hr-HR" kern="1200" dirty="0">
                <a:solidFill>
                  <a:schemeClr val="tx1"/>
                </a:solidFill>
              </a:rPr>
              <a:t> - </a:t>
            </a:r>
            <a:r>
              <a:rPr lang="en-US" kern="1200" dirty="0" err="1">
                <a:solidFill>
                  <a:schemeClr val="tx1"/>
                </a:solidFill>
              </a:rPr>
              <a:t>Koriste</a:t>
            </a:r>
            <a:r>
              <a:rPr lang="en-US" kern="1200" dirty="0">
                <a:solidFill>
                  <a:schemeClr val="tx1"/>
                </a:solidFill>
              </a:rPr>
              <a:t> li </a:t>
            </a:r>
            <a:r>
              <a:rPr lang="en-US" kern="1200" dirty="0" err="1">
                <a:solidFill>
                  <a:schemeClr val="tx1"/>
                </a:solidFill>
              </a:rPr>
              <a:t>ljudi</a:t>
            </a:r>
            <a:r>
              <a:rPr lang="en-US" kern="1200" dirty="0">
                <a:solidFill>
                  <a:schemeClr val="tx1"/>
                </a:solidFill>
              </a:rPr>
              <a:t> </a:t>
            </a:r>
            <a:r>
              <a:rPr lang="en-US" kern="1200" dirty="0" err="1">
                <a:solidFill>
                  <a:schemeClr val="tx1"/>
                </a:solidFill>
              </a:rPr>
              <a:t>više</a:t>
            </a:r>
            <a:r>
              <a:rPr lang="en-US" kern="1200" dirty="0">
                <a:solidFill>
                  <a:schemeClr val="tx1"/>
                </a:solidFill>
              </a:rPr>
              <a:t> </a:t>
            </a:r>
            <a:r>
              <a:rPr lang="en-US" kern="1200" dirty="0" err="1">
                <a:solidFill>
                  <a:schemeClr val="tx1"/>
                </a:solidFill>
              </a:rPr>
              <a:t>platnene</a:t>
            </a:r>
            <a:r>
              <a:rPr lang="en-US" kern="1200" dirty="0">
                <a:solidFill>
                  <a:schemeClr val="tx1"/>
                </a:solidFill>
              </a:rPr>
              <a:t> </a:t>
            </a:r>
            <a:r>
              <a:rPr lang="en-US" kern="1200" dirty="0" err="1">
                <a:solidFill>
                  <a:schemeClr val="tx1"/>
                </a:solidFill>
              </a:rPr>
              <a:t>ili</a:t>
            </a:r>
            <a:r>
              <a:rPr lang="en-US" kern="1200" dirty="0">
                <a:solidFill>
                  <a:schemeClr val="tx1"/>
                </a:solidFill>
              </a:rPr>
              <a:t> </a:t>
            </a:r>
            <a:r>
              <a:rPr lang="en-US" kern="1200" dirty="0" err="1">
                <a:solidFill>
                  <a:schemeClr val="tx1"/>
                </a:solidFill>
              </a:rPr>
              <a:t>plasti</a:t>
            </a:r>
            <a:r>
              <a:rPr lang="hr-HR" kern="1200" dirty="0">
                <a:solidFill>
                  <a:schemeClr val="tx1"/>
                </a:solidFill>
              </a:rPr>
              <a:t>č</a:t>
            </a:r>
            <a:r>
              <a:rPr lang="en-US" kern="1200" dirty="0">
                <a:solidFill>
                  <a:schemeClr val="tx1"/>
                </a:solidFill>
              </a:rPr>
              <a:t>ne </a:t>
            </a:r>
            <a:r>
              <a:rPr lang="en-US" kern="1200" dirty="0" err="1">
                <a:solidFill>
                  <a:schemeClr val="tx1"/>
                </a:solidFill>
              </a:rPr>
              <a:t>vrećice</a:t>
            </a:r>
            <a:r>
              <a:rPr lang="en-US" kern="1200" dirty="0">
                <a:solidFill>
                  <a:schemeClr val="tx1"/>
                </a:solidFill>
              </a:rPr>
              <a:t> ?</a:t>
            </a:r>
            <a:endParaRPr lang="hr-HR" kern="1200" dirty="0">
              <a:solidFill>
                <a:schemeClr val="tx1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  <a:r>
              <a:rPr lang="hr-HR" dirty="0"/>
              <a:t>Hipoteza - Vjerojatno ljudi više koriste plastične vrećice.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6F0DD9-2CFF-4131-9D24-0C5273F28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84" y="2730810"/>
            <a:ext cx="4855288" cy="32409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4EE342-5794-4F1E-99D7-6EB7FA23D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079" y="2730810"/>
            <a:ext cx="5769792" cy="32310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49B3B4E-4BF9-4052-A394-9D29B99AC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Napravili smo ankete…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4C490E1-005D-4B7F-A5A2-DAEE052559B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1440282"/>
            <a:ext cx="7214616" cy="3950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462434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9B77244-9ACD-4D1B-A52C-3F9D8390D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Rezultati: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46405BF-FE85-47DC-9822-9750D7CFF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kern="1200">
                <a:solidFill>
                  <a:schemeClr val="tx1"/>
                </a:solidFill>
              </a:rPr>
              <a:t>Ljudi više kupuju plastične vrećice, iako neki jako rijetko.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kern="1200">
              <a:solidFill>
                <a:schemeClr val="tx1"/>
              </a:solidFill>
            </a:endParaRPr>
          </a:p>
        </p:txBody>
      </p:sp>
      <p:graphicFrame>
        <p:nvGraphicFramePr>
          <p:cNvPr id="7" name="officeArt object">
            <a:extLst>
              <a:ext uri="{FF2B5EF4-FFF2-40B4-BE49-F238E27FC236}">
                <a16:creationId xmlns:a16="http://schemas.microsoft.com/office/drawing/2014/main" id="{F4E12869-394D-4418-870C-9F0AF8A940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0006468"/>
              </p:ext>
            </p:extLst>
          </p:nvPr>
        </p:nvGraphicFramePr>
        <p:xfrm>
          <a:off x="4654296" y="640080"/>
          <a:ext cx="6903720" cy="5577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5818964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B0A5D3-FF3E-40AE-8EBF-E63EABEDB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+mj-lt"/>
              </a:rPr>
              <a:t>Oni koji </a:t>
            </a:r>
            <a:r>
              <a:rPr lang="pl-PL" b="1" dirty="0">
                <a:latin typeface="+mj-lt"/>
              </a:rPr>
              <a:t>kupuju</a:t>
            </a:r>
            <a:r>
              <a:rPr lang="pl-PL" dirty="0">
                <a:latin typeface="+mj-lt"/>
              </a:rPr>
              <a:t> plastične vrećice to čine:</a:t>
            </a:r>
            <a:endParaRPr lang="hr-HR" dirty="0">
              <a:latin typeface="+mj-lt"/>
            </a:endParaRP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D399D6A-27C0-4AAD-8500-231AD2DB1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7488" y="1690689"/>
            <a:ext cx="7920880" cy="4402608"/>
          </a:xfrm>
        </p:spPr>
        <p:txBody>
          <a:bodyPr/>
          <a:lstStyle/>
          <a:p>
            <a:endParaRPr lang="hr-HR" dirty="0"/>
          </a:p>
        </p:txBody>
      </p:sp>
      <p:graphicFrame>
        <p:nvGraphicFramePr>
          <p:cNvPr id="4" name="officeArt object">
            <a:extLst>
              <a:ext uri="{FF2B5EF4-FFF2-40B4-BE49-F238E27FC236}">
                <a16:creationId xmlns:a16="http://schemas.microsoft.com/office/drawing/2014/main" id="{471F7EE8-0A23-4408-AD68-35D5902B3D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552977"/>
              </p:ext>
            </p:extLst>
          </p:nvPr>
        </p:nvGraphicFramePr>
        <p:xfrm>
          <a:off x="1487488" y="1690688"/>
          <a:ext cx="7920880" cy="4402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3608889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0C97D81-B44F-4247-AFDB-27F9929C9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>
                <a:latin typeface="+mj-lt"/>
              </a:rPr>
              <a:t>Oni koji </a:t>
            </a:r>
            <a:r>
              <a:rPr lang="hr-HR" sz="4000" b="1" dirty="0">
                <a:latin typeface="+mj-lt"/>
              </a:rPr>
              <a:t>ne kupuju </a:t>
            </a:r>
            <a:r>
              <a:rPr lang="hr-HR" sz="4000" dirty="0">
                <a:latin typeface="+mj-lt"/>
              </a:rPr>
              <a:t>plastične vrećice koriste: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2BC404D-838B-4340-A438-10BB44BEE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35560" y="1628800"/>
            <a:ext cx="7344816" cy="4608512"/>
          </a:xfrm>
        </p:spPr>
        <p:txBody>
          <a:bodyPr/>
          <a:lstStyle/>
          <a:p>
            <a:endParaRPr lang="hr-HR" dirty="0"/>
          </a:p>
        </p:txBody>
      </p:sp>
      <p:graphicFrame>
        <p:nvGraphicFramePr>
          <p:cNvPr id="4" name="officeArt object">
            <a:extLst>
              <a:ext uri="{FF2B5EF4-FFF2-40B4-BE49-F238E27FC236}">
                <a16:creationId xmlns:a16="http://schemas.microsoft.com/office/drawing/2014/main" id="{B3EBFBB7-8F3B-4AF3-8AA2-0AF595172A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0665594"/>
              </p:ext>
            </p:extLst>
          </p:nvPr>
        </p:nvGraphicFramePr>
        <p:xfrm>
          <a:off x="2135560" y="1628800"/>
          <a:ext cx="7344816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2153008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558C0DB-746F-4B8A-AF95-E46EC96B0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+mj-lt"/>
              </a:rPr>
              <a:t>Nakon što iskoriste plastične vrećice: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1D599E9-3FF5-44C5-8428-8815C455A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35560" y="1916831"/>
            <a:ext cx="6336704" cy="4104457"/>
          </a:xfrm>
        </p:spPr>
        <p:txBody>
          <a:bodyPr/>
          <a:lstStyle/>
          <a:p>
            <a:endParaRPr lang="hr-HR" dirty="0"/>
          </a:p>
        </p:txBody>
      </p:sp>
      <p:graphicFrame>
        <p:nvGraphicFramePr>
          <p:cNvPr id="4" name="officeArt object">
            <a:extLst>
              <a:ext uri="{FF2B5EF4-FFF2-40B4-BE49-F238E27FC236}">
                <a16:creationId xmlns:a16="http://schemas.microsoft.com/office/drawing/2014/main" id="{56C5207B-46AC-4174-9134-1AEDB248C6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5918560"/>
              </p:ext>
            </p:extLst>
          </p:nvPr>
        </p:nvGraphicFramePr>
        <p:xfrm>
          <a:off x="1739516" y="1412776"/>
          <a:ext cx="8712968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6682100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22E191E-9085-4D12-9A4B-C91D36220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+mj-lt"/>
              </a:rPr>
              <a:t>Voljeli bi/ne bi voljeli imati (još jednu) platnenu torbu: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E4E11E4-3C3A-4BD7-8F71-3469A1C6F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5520" y="1988839"/>
            <a:ext cx="8208912" cy="4104457"/>
          </a:xfrm>
        </p:spPr>
        <p:txBody>
          <a:bodyPr/>
          <a:lstStyle/>
          <a:p>
            <a:endParaRPr lang="hr-HR" dirty="0"/>
          </a:p>
        </p:txBody>
      </p:sp>
      <p:graphicFrame>
        <p:nvGraphicFramePr>
          <p:cNvPr id="4" name="officeArt object">
            <a:extLst>
              <a:ext uri="{FF2B5EF4-FFF2-40B4-BE49-F238E27FC236}">
                <a16:creationId xmlns:a16="http://schemas.microsoft.com/office/drawing/2014/main" id="{847F86AB-38F8-402F-96B6-4A6A88A433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8116236"/>
              </p:ext>
            </p:extLst>
          </p:nvPr>
        </p:nvGraphicFramePr>
        <p:xfrm>
          <a:off x="1343472" y="1690688"/>
          <a:ext cx="9577064" cy="447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7618900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926036E-1033-4C10-A435-C20C12D12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sz="5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Istraživanje</a:t>
            </a:r>
            <a:endParaRPr lang="en-US" sz="5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6E74064-3846-4559-86FC-4896378F0A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 kern="1200" dirty="0" err="1">
                <a:solidFill>
                  <a:schemeClr val="tx1"/>
                </a:solidFill>
              </a:rPr>
              <a:t>Prošetali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smo</a:t>
            </a:r>
            <a:r>
              <a:rPr lang="en-US" sz="2200" kern="1200" dirty="0">
                <a:solidFill>
                  <a:schemeClr val="tx1"/>
                </a:solidFill>
              </a:rPr>
              <a:t> po </a:t>
            </a:r>
            <a:r>
              <a:rPr lang="en-US" sz="2200" kern="1200" dirty="0" err="1">
                <a:solidFill>
                  <a:schemeClr val="tx1"/>
                </a:solidFill>
              </a:rPr>
              <a:t>kvartu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i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posjetili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nekoliko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trgovina</a:t>
            </a:r>
            <a:r>
              <a:rPr lang="en-US" sz="2200" kern="1200" dirty="0">
                <a:solidFill>
                  <a:schemeClr val="tx1"/>
                </a:solidFill>
              </a:rPr>
              <a:t> u </a:t>
            </a:r>
            <a:r>
              <a:rPr lang="en-US" sz="2200" kern="1200" dirty="0" err="1">
                <a:solidFill>
                  <a:schemeClr val="tx1"/>
                </a:solidFill>
              </a:rPr>
              <a:t>kojima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su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nam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ljubazne</a:t>
            </a:r>
            <a:r>
              <a:rPr lang="en-US" sz="2200" kern="1200" dirty="0">
                <a:solidFill>
                  <a:schemeClr val="tx1"/>
                </a:solidFill>
              </a:rPr>
              <a:t> tete </a:t>
            </a:r>
            <a:r>
              <a:rPr lang="en-US" sz="2200" kern="1200" dirty="0" err="1">
                <a:solidFill>
                  <a:schemeClr val="tx1"/>
                </a:solidFill>
              </a:rPr>
              <a:t>prodavačice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rado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odgovorile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na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naša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pitanja</a:t>
            </a:r>
            <a:r>
              <a:rPr lang="en-US" sz="2200" kern="1200" dirty="0">
                <a:solidFill>
                  <a:schemeClr val="tx1"/>
                </a:solidFill>
              </a:rPr>
              <a:t>. </a:t>
            </a:r>
            <a:r>
              <a:rPr lang="en-US" sz="2200" kern="1200" dirty="0" err="1">
                <a:solidFill>
                  <a:schemeClr val="tx1"/>
                </a:solidFill>
              </a:rPr>
              <a:t>Proveli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smo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istraživanje</a:t>
            </a:r>
            <a:r>
              <a:rPr lang="en-US" sz="2200" kern="1200" dirty="0">
                <a:solidFill>
                  <a:schemeClr val="tx1"/>
                </a:solidFill>
              </a:rPr>
              <a:t> u 10 </a:t>
            </a:r>
            <a:r>
              <a:rPr lang="en-US" sz="2200" kern="1200" dirty="0" err="1">
                <a:solidFill>
                  <a:schemeClr val="tx1"/>
                </a:solidFill>
              </a:rPr>
              <a:t>trgovina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i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vidjeli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koliko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njih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prodaje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plastične</a:t>
            </a:r>
            <a:r>
              <a:rPr lang="en-US" sz="2200" kern="1200" dirty="0">
                <a:solidFill>
                  <a:schemeClr val="tx1"/>
                </a:solidFill>
              </a:rPr>
              <a:t>, a </a:t>
            </a:r>
            <a:r>
              <a:rPr lang="en-US" sz="2200" kern="1200" dirty="0" err="1">
                <a:solidFill>
                  <a:schemeClr val="tx1"/>
                </a:solidFill>
              </a:rPr>
              <a:t>koliko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platnene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vrećice</a:t>
            </a:r>
            <a:r>
              <a:rPr lang="en-US" sz="2200" kern="1200" dirty="0">
                <a:solidFill>
                  <a:schemeClr val="tx1"/>
                </a:solidFill>
              </a:rPr>
              <a:t>.</a:t>
            </a:r>
          </a:p>
        </p:txBody>
      </p:sp>
      <p:graphicFrame>
        <p:nvGraphicFramePr>
          <p:cNvPr id="4" name="officeArt object">
            <a:extLst>
              <a:ext uri="{FF2B5EF4-FFF2-40B4-BE49-F238E27FC236}">
                <a16:creationId xmlns:a16="http://schemas.microsoft.com/office/drawing/2014/main" id="{39E7151C-DE1A-47F7-A15B-8BF748AE49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764779"/>
              </p:ext>
            </p:extLst>
          </p:nvPr>
        </p:nvGraphicFramePr>
        <p:xfrm>
          <a:off x="4654296" y="640080"/>
          <a:ext cx="6903720" cy="5577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5441216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Title 1"/>
          <p:cNvSpPr txBox="1"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n-US" sz="5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Opis</a:t>
            </a: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aktivnosti</a:t>
            </a: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7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5126418" y="552091"/>
            <a:ext cx="6224335" cy="5431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7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indent="0">
              <a:lnSpc>
                <a:spcPct val="90000"/>
              </a:lnSpc>
              <a:buNone/>
            </a:pP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Utjecat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ćemo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potrošnju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plastičnih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vrećica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uporabu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platnenih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torbi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raspravama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Plastične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ili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platnene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vrećice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njihov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utjecaj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okoliš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anketama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(Koliko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ljudi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koristi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plastične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vrećice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koliko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često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ih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kupuje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uzorku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od 159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ispitanika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izradom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ukrašavanjem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platnenih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vrećica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prodajom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platnenih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vrećica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roditeljima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susjedima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0C4F563-E7B2-4A63-8D06-A7478D4E0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Tko smo mi?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A1F4969-1111-4A49-89C8-C0F3A908B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/>
                </a:solidFill>
              </a:rPr>
              <a:t>Mi </a:t>
            </a:r>
            <a:r>
              <a:rPr lang="en-US" sz="2400" kern="1200" dirty="0" err="1">
                <a:solidFill>
                  <a:schemeClr val="tx1"/>
                </a:solidFill>
              </a:rPr>
              <a:t>smo</a:t>
            </a:r>
            <a:r>
              <a:rPr lang="en-US" sz="2400" kern="1200" dirty="0">
                <a:solidFill>
                  <a:schemeClr val="tx1"/>
                </a:solidFill>
              </a:rPr>
              <a:t> </a:t>
            </a:r>
            <a:r>
              <a:rPr lang="hr-HR" sz="2400" kern="1200" dirty="0" err="1">
                <a:solidFill>
                  <a:schemeClr val="tx1"/>
                </a:solidFill>
              </a:rPr>
              <a:t>četvrtaši</a:t>
            </a:r>
            <a:r>
              <a:rPr lang="hr-HR" sz="2400" kern="1200" dirty="0">
                <a:solidFill>
                  <a:schemeClr val="tx1"/>
                </a:solidFill>
              </a:rPr>
              <a:t> </a:t>
            </a:r>
            <a:r>
              <a:rPr lang="en-US" sz="2400" kern="1200" dirty="0">
                <a:solidFill>
                  <a:schemeClr val="tx1"/>
                </a:solidFill>
              </a:rPr>
              <a:t>s </a:t>
            </a:r>
            <a:r>
              <a:rPr lang="en-US" sz="2400" kern="1200" dirty="0" err="1">
                <a:solidFill>
                  <a:schemeClr val="tx1"/>
                </a:solidFill>
              </a:rPr>
              <a:t>Jaruna</a:t>
            </a:r>
            <a:r>
              <a:rPr lang="en-US" sz="2400" kern="1200" dirty="0">
                <a:solidFill>
                  <a:schemeClr val="tx1"/>
                </a:solidFill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</a:rPr>
              <a:t>iz</a:t>
            </a:r>
            <a:r>
              <a:rPr lang="en-US" sz="2400" kern="1200" dirty="0">
                <a:solidFill>
                  <a:schemeClr val="tx1"/>
                </a:solidFill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</a:rPr>
              <a:t>Zagreba</a:t>
            </a:r>
            <a:r>
              <a:rPr lang="en-US" sz="2400" kern="1200" dirty="0">
                <a:solidFill>
                  <a:schemeClr val="tx1"/>
                </a:solidFill>
              </a:rPr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400" kern="1200" dirty="0">
                <a:solidFill>
                  <a:schemeClr val="tx1"/>
                </a:solidFill>
              </a:rPr>
              <a:t>Jako volimo prirodu i o njoj brinemo.</a:t>
            </a:r>
            <a:endParaRPr lang="en-US" sz="2400" kern="12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kern="1200" dirty="0">
              <a:solidFill>
                <a:schemeClr val="tx1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64C852B-D951-4F29-B117-C5C0D98BFB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05" r="2187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654593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Title 1"/>
          <p:cNvSpPr txBox="1"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spcBef>
                <a:spcPct val="0"/>
              </a:spcBef>
            </a:pPr>
            <a:r>
              <a:rPr lang="en-US" sz="5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Što</a:t>
            </a:r>
            <a:r>
              <a:rPr lang="en-US" sz="5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smo</a:t>
            </a:r>
            <a:r>
              <a:rPr lang="en-US" sz="5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radili</a:t>
            </a:r>
            <a:r>
              <a:rPr lang="en-US" sz="5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5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tko</a:t>
            </a:r>
            <a:r>
              <a:rPr lang="en-US" sz="5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je to radio, </a:t>
            </a:r>
            <a:r>
              <a:rPr lang="en-US" sz="5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gdje</a:t>
            </a:r>
            <a:r>
              <a:rPr lang="en-US" sz="5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5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kada</a:t>
            </a:r>
            <a:r>
              <a:rPr lang="hr-HR" sz="5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  <a:endParaRPr lang="en-US" sz="5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8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5" name="Content Placeholder 3"/>
          <p:cNvGraphicFramePr/>
          <p:nvPr>
            <p:extLst>
              <p:ext uri="{D42A27DB-BD31-4B8C-83A1-F6EECF244321}">
                <p14:modId xmlns:p14="http://schemas.microsoft.com/office/powerpoint/2010/main" val="399697863"/>
              </p:ext>
            </p:extLst>
          </p:nvPr>
        </p:nvGraphicFramePr>
        <p:xfrm>
          <a:off x="4654296" y="877966"/>
          <a:ext cx="6364141" cy="5074641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23611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21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0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2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hr-HR" sz="16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ŠTO?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hr-HR" sz="16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TKO?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hr-HR" sz="16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GDJE?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98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lang="hr-HR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dogovor (razlozi provođenja projekta, dogovor o nazivu projekta)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lang="hr-HR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svi učenici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lang="pl-PL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u školi, na satu razrednog odjela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2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hr-HR" sz="1400"/>
                        <a:t>kreiranje pitanja </a:t>
                      </a:r>
                      <a:endParaRPr lang="hr-HR" sz="1600"/>
                    </a:p>
                    <a:p>
                      <a:pPr algn="ctr">
                        <a:lnSpc>
                          <a:spcPct val="107000"/>
                        </a:lnSpc>
                        <a:defRPr sz="1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hr-HR" sz="1400"/>
                        <a:t>za anketu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lang="hr-HR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svi učenici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lang="pl-PL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u školi, na satu razrednog odjela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6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lang="hr-HR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anketa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lang="hr-HR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svi učenici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lang="hr-HR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kod kuće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6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lang="hr-HR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analiza rezultata ispitivanja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lang="hr-HR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svi učenici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lang="pl-PL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u školi, na satu matematike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82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lang="hr-HR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prikaz rezultata - izrada dijagrama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lang="hr-HR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svi učenici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lang="pl-PL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u školi, na satu matematike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82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lang="pl-PL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dogovor o zaštitnom znaku projekta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lang="hr-HR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svi učenici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lang="pl-PL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u školi, na satu razrednog odjela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82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lang="hr-HR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izrada platnenih torbi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lang="hr-HR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grupe učenika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lang="hr-HR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u školi, na satima izvannastavne aktivnosti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82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pl-PL" sz="1400"/>
                        <a:t>ukrašavanje platnenih torbi </a:t>
                      </a:r>
                      <a:endParaRPr lang="pl-PL" sz="1600"/>
                    </a:p>
                    <a:p>
                      <a:pPr algn="ctr">
                        <a:lnSpc>
                          <a:spcPct val="107000"/>
                        </a:lnSpc>
                        <a:defRPr sz="1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pl-PL" sz="1400"/>
                        <a:t>(zaštitni znak projekta)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lang="hr-HR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svi učenici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lang="pl-PL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u školi, na satima likovne kulture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66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lang="hr-HR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dogovor o cijeni torbe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lang="hr-HR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svi učenici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lang="pl-PL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u školi, na satu matematike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982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lang="hr-HR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prodaja torbi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lang="hr-HR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grupe učenika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lang="hr-HR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u školi, na virtualnom štandu naše učeničke zadruge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66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lang="hr-HR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analiza rezultata projekta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lang="hr-HR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svi učenici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lang="pl-PL" sz="14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u školi, na satu matematike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n-US" sz="5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Provođenje</a:t>
            </a: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projekta</a:t>
            </a: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4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838200" y="1929384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kern="1200" dirty="0" err="1">
                <a:solidFill>
                  <a:schemeClr val="tx1"/>
                </a:solidFill>
              </a:rPr>
              <a:t>Prvo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smo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imali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dogovore</a:t>
            </a:r>
            <a:r>
              <a:rPr lang="en-US" sz="2200" kern="1200" dirty="0">
                <a:solidFill>
                  <a:schemeClr val="tx1"/>
                </a:solidFill>
              </a:rPr>
              <a:t> za </a:t>
            </a:r>
            <a:r>
              <a:rPr lang="en-US" sz="2200" kern="1200" dirty="0" err="1">
                <a:solidFill>
                  <a:schemeClr val="tx1"/>
                </a:solidFill>
              </a:rPr>
              <a:t>vrijeme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satova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razrednog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odjela</a:t>
            </a:r>
            <a:r>
              <a:rPr lang="en-US" sz="2200" kern="1200" dirty="0">
                <a:solidFill>
                  <a:schemeClr val="tx1"/>
                </a:solidFill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kern="1200" dirty="0" err="1">
                <a:solidFill>
                  <a:schemeClr val="tx1"/>
                </a:solidFill>
              </a:rPr>
              <a:t>Kreirali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smo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pitanja</a:t>
            </a:r>
            <a:r>
              <a:rPr lang="en-US" sz="2200" kern="1200" dirty="0">
                <a:solidFill>
                  <a:schemeClr val="tx1"/>
                </a:solidFill>
              </a:rPr>
              <a:t> za </a:t>
            </a:r>
            <a:r>
              <a:rPr lang="en-US" sz="2200" kern="1200" dirty="0" err="1">
                <a:solidFill>
                  <a:schemeClr val="tx1"/>
                </a:solidFill>
              </a:rPr>
              <a:t>anketu</a:t>
            </a:r>
            <a:r>
              <a:rPr lang="en-US" sz="2200" kern="1200" dirty="0">
                <a:solidFill>
                  <a:schemeClr val="tx1"/>
                </a:solidFill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kern="1200" dirty="0" err="1">
                <a:solidFill>
                  <a:schemeClr val="tx1"/>
                </a:solidFill>
              </a:rPr>
              <a:t>Zatim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smo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izradili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ankete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koje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smo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podijelili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prijateljima</a:t>
            </a:r>
            <a:r>
              <a:rPr lang="en-US" sz="2200" kern="1200" dirty="0">
                <a:solidFill>
                  <a:schemeClr val="tx1"/>
                </a:solidFill>
              </a:rPr>
              <a:t>, </a:t>
            </a:r>
            <a:r>
              <a:rPr lang="en-US" sz="2200" kern="1200" dirty="0" err="1">
                <a:solidFill>
                  <a:schemeClr val="tx1"/>
                </a:solidFill>
              </a:rPr>
              <a:t>susjedima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i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obiteljima</a:t>
            </a:r>
            <a:r>
              <a:rPr lang="en-US" sz="2200" kern="1200" dirty="0">
                <a:solidFill>
                  <a:schemeClr val="tx1"/>
                </a:solidFill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kern="1200" dirty="0" err="1">
                <a:solidFill>
                  <a:schemeClr val="tx1"/>
                </a:solidFill>
              </a:rPr>
              <a:t>Zatim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smo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prebrojali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rezultate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i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zaključili</a:t>
            </a:r>
            <a:r>
              <a:rPr lang="en-US" sz="2200" kern="1200" dirty="0">
                <a:solidFill>
                  <a:schemeClr val="tx1"/>
                </a:solidFill>
              </a:rPr>
              <a:t> da </a:t>
            </a:r>
            <a:r>
              <a:rPr lang="en-US" sz="2200" kern="1200" dirty="0" err="1">
                <a:solidFill>
                  <a:schemeClr val="tx1"/>
                </a:solidFill>
              </a:rPr>
              <a:t>ljudi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više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koriste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plastične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vrećice</a:t>
            </a:r>
            <a:r>
              <a:rPr lang="en-US" sz="2200" kern="1200" dirty="0">
                <a:solidFill>
                  <a:schemeClr val="tx1"/>
                </a:solidFill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kern="1200" dirty="0" err="1">
                <a:solidFill>
                  <a:schemeClr val="tx1"/>
                </a:solidFill>
              </a:rPr>
              <a:t>Dogovorili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smo</a:t>
            </a:r>
            <a:r>
              <a:rPr lang="en-US" sz="2200" kern="1200" dirty="0">
                <a:solidFill>
                  <a:schemeClr val="tx1"/>
                </a:solidFill>
              </a:rPr>
              <a:t> se o </a:t>
            </a:r>
            <a:r>
              <a:rPr lang="en-US" sz="2200" kern="1200" dirty="0" err="1">
                <a:solidFill>
                  <a:schemeClr val="tx1"/>
                </a:solidFill>
              </a:rPr>
              <a:t>zaštitnom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znaku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projekta</a:t>
            </a:r>
            <a:r>
              <a:rPr lang="en-US" sz="2200" kern="1200" dirty="0">
                <a:solidFill>
                  <a:schemeClr val="tx1"/>
                </a:solidFill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kern="1200" dirty="0" err="1">
                <a:solidFill>
                  <a:schemeClr val="tx1"/>
                </a:solidFill>
              </a:rPr>
              <a:t>Izradili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smo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platnene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vrećice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na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kojima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smo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nacrtali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deblo</a:t>
            </a:r>
            <a:r>
              <a:rPr lang="en-US" sz="2200" kern="1200" dirty="0">
                <a:solidFill>
                  <a:schemeClr val="tx1"/>
                </a:solidFill>
              </a:rPr>
              <a:t>, a </a:t>
            </a:r>
            <a:r>
              <a:rPr lang="en-US" sz="2200" kern="1200" dirty="0" err="1">
                <a:solidFill>
                  <a:schemeClr val="tx1"/>
                </a:solidFill>
              </a:rPr>
              <a:t>zatim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ušili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zelene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cofleke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različitih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nijansi</a:t>
            </a:r>
            <a:r>
              <a:rPr lang="en-US" sz="2200" kern="1200" dirty="0">
                <a:solidFill>
                  <a:schemeClr val="tx1"/>
                </a:solidFill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kern="1200" dirty="0" err="1">
                <a:solidFill>
                  <a:schemeClr val="tx1"/>
                </a:solidFill>
              </a:rPr>
              <a:t>Dogovorili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smo</a:t>
            </a:r>
            <a:r>
              <a:rPr lang="en-US" sz="2200" kern="1200" dirty="0">
                <a:solidFill>
                  <a:schemeClr val="tx1"/>
                </a:solidFill>
              </a:rPr>
              <a:t> se o </a:t>
            </a:r>
            <a:r>
              <a:rPr lang="en-US" sz="2200" kern="1200" dirty="0" err="1">
                <a:solidFill>
                  <a:schemeClr val="tx1"/>
                </a:solidFill>
              </a:rPr>
              <a:t>cijeni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torbe</a:t>
            </a:r>
            <a:r>
              <a:rPr lang="en-US" sz="2200" kern="1200" dirty="0">
                <a:solidFill>
                  <a:schemeClr val="tx1"/>
                </a:solidFill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kern="1200" dirty="0" err="1">
                <a:solidFill>
                  <a:schemeClr val="tx1"/>
                </a:solidFill>
              </a:rPr>
              <a:t>Prodavajemo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ih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na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školskom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virtualnom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štandu</a:t>
            </a:r>
            <a:r>
              <a:rPr lang="en-US" sz="2200" kern="1200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4EEF0D6-2D1F-491D-AC56-0F0F95A31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AE702-221B-493A-BF86-3F70C6F3B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3467"/>
            <a:ext cx="3779520" cy="356924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Kako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smo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radili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hr-HR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rpka</a:t>
            </a:r>
            <a:r>
              <a:rPr lang="hr-HR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8FCBF-A4C4-45F5-B5C1-5E0424F8C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4631161"/>
            <a:ext cx="3779520" cy="1569486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hr-HR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platnene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vrećice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smo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nacrtali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deblo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zašili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cofleke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koje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smo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sami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napravili</a:t>
            </a:r>
            <a:r>
              <a:rPr lang="hr-HR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397DDD-649C-47D0-A461-9BB66D75E1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09" r="21172"/>
          <a:stretch/>
        </p:blipFill>
        <p:spPr>
          <a:xfrm>
            <a:off x="4688495" y="-2"/>
            <a:ext cx="3285713" cy="6858000"/>
          </a:xfrm>
          <a:custGeom>
            <a:avLst/>
            <a:gdLst/>
            <a:ahLst/>
            <a:cxnLst/>
            <a:rect l="l" t="t" r="r" b="b"/>
            <a:pathLst>
              <a:path w="3285713" h="6858000">
                <a:moveTo>
                  <a:pt x="16970" y="0"/>
                </a:moveTo>
                <a:lnTo>
                  <a:pt x="3269111" y="0"/>
                </a:lnTo>
                <a:lnTo>
                  <a:pt x="3265544" y="140686"/>
                </a:lnTo>
                <a:cubicBezTo>
                  <a:pt x="3266106" y="312749"/>
                  <a:pt x="3278516" y="484544"/>
                  <a:pt x="3276399" y="655695"/>
                </a:cubicBezTo>
                <a:cubicBezTo>
                  <a:pt x="3275270" y="750938"/>
                  <a:pt x="3254102" y="845927"/>
                  <a:pt x="3258053" y="941424"/>
                </a:cubicBezTo>
                <a:cubicBezTo>
                  <a:pt x="3269625" y="1230836"/>
                  <a:pt x="3265815" y="1520375"/>
                  <a:pt x="3280916" y="1809660"/>
                </a:cubicBezTo>
                <a:cubicBezTo>
                  <a:pt x="3290682" y="1950657"/>
                  <a:pt x="3285530" y="2092164"/>
                  <a:pt x="3265533" y="2232285"/>
                </a:cubicBezTo>
                <a:cubicBezTo>
                  <a:pt x="3248879" y="2337306"/>
                  <a:pt x="3259182" y="2443217"/>
                  <a:pt x="3266238" y="2548746"/>
                </a:cubicBezTo>
                <a:cubicBezTo>
                  <a:pt x="3274847" y="2676498"/>
                  <a:pt x="3279504" y="2804125"/>
                  <a:pt x="3265391" y="2932131"/>
                </a:cubicBezTo>
                <a:cubicBezTo>
                  <a:pt x="3255231" y="3023183"/>
                  <a:pt x="3264686" y="3114743"/>
                  <a:pt x="3270331" y="3206050"/>
                </a:cubicBezTo>
                <a:cubicBezTo>
                  <a:pt x="3277669" y="3301343"/>
                  <a:pt x="3277669" y="3396993"/>
                  <a:pt x="3270331" y="3492287"/>
                </a:cubicBezTo>
                <a:cubicBezTo>
                  <a:pt x="3262965" y="3579403"/>
                  <a:pt x="3264715" y="3666937"/>
                  <a:pt x="3275553" y="3753761"/>
                </a:cubicBezTo>
                <a:cubicBezTo>
                  <a:pt x="3287407" y="3855353"/>
                  <a:pt x="3278234" y="3956946"/>
                  <a:pt x="3269625" y="4058539"/>
                </a:cubicBezTo>
                <a:cubicBezTo>
                  <a:pt x="3254243" y="4237342"/>
                  <a:pt x="3261158" y="4416017"/>
                  <a:pt x="3272448" y="4594439"/>
                </a:cubicBezTo>
                <a:cubicBezTo>
                  <a:pt x="3279674" y="4717278"/>
                  <a:pt x="3275708" y="4840446"/>
                  <a:pt x="3260594" y="4962713"/>
                </a:cubicBezTo>
                <a:cubicBezTo>
                  <a:pt x="3257912" y="4987031"/>
                  <a:pt x="3256818" y="5011382"/>
                  <a:pt x="3256271" y="5035748"/>
                </a:cubicBezTo>
                <a:lnTo>
                  <a:pt x="3255961" y="5057561"/>
                </a:lnTo>
                <a:lnTo>
                  <a:pt x="3252009" y="5100947"/>
                </a:lnTo>
                <a:lnTo>
                  <a:pt x="3255359" y="5173266"/>
                </a:lnTo>
                <a:lnTo>
                  <a:pt x="3255007" y="5180867"/>
                </a:lnTo>
                <a:lnTo>
                  <a:pt x="3260282" y="5238783"/>
                </a:lnTo>
                <a:lnTo>
                  <a:pt x="3271301" y="5440455"/>
                </a:lnTo>
                <a:cubicBezTo>
                  <a:pt x="3272550" y="5528263"/>
                  <a:pt x="3270254" y="5616112"/>
                  <a:pt x="3264404" y="5703831"/>
                </a:cubicBezTo>
                <a:cubicBezTo>
                  <a:pt x="3255795" y="5865363"/>
                  <a:pt x="3264686" y="6026641"/>
                  <a:pt x="3275130" y="6188047"/>
                </a:cubicBezTo>
                <a:cubicBezTo>
                  <a:pt x="3287548" y="6379930"/>
                  <a:pt x="3267791" y="6571686"/>
                  <a:pt x="3264827" y="6763568"/>
                </a:cubicBezTo>
                <a:cubicBezTo>
                  <a:pt x="3264545" y="6780776"/>
                  <a:pt x="3265603" y="6798015"/>
                  <a:pt x="3266909" y="6815254"/>
                </a:cubicBezTo>
                <a:lnTo>
                  <a:pt x="3269857" y="6858000"/>
                </a:lnTo>
                <a:lnTo>
                  <a:pt x="15795" y="6858000"/>
                </a:lnTo>
                <a:lnTo>
                  <a:pt x="11716" y="6584216"/>
                </a:lnTo>
                <a:cubicBezTo>
                  <a:pt x="9693" y="6488368"/>
                  <a:pt x="8801" y="6392585"/>
                  <a:pt x="14216" y="6297024"/>
                </a:cubicBezTo>
                <a:cubicBezTo>
                  <a:pt x="20970" y="6178401"/>
                  <a:pt x="19695" y="6058378"/>
                  <a:pt x="14981" y="5940264"/>
                </a:cubicBezTo>
                <a:cubicBezTo>
                  <a:pt x="10266" y="5822153"/>
                  <a:pt x="3896" y="5703912"/>
                  <a:pt x="14981" y="5585799"/>
                </a:cubicBezTo>
                <a:cubicBezTo>
                  <a:pt x="23136" y="5483192"/>
                  <a:pt x="25047" y="5380177"/>
                  <a:pt x="20714" y="5277330"/>
                </a:cubicBezTo>
                <a:cubicBezTo>
                  <a:pt x="15745" y="5098058"/>
                  <a:pt x="6063" y="4918659"/>
                  <a:pt x="16637" y="4739386"/>
                </a:cubicBezTo>
                <a:cubicBezTo>
                  <a:pt x="32819" y="4468249"/>
                  <a:pt x="23136" y="4197366"/>
                  <a:pt x="10394" y="3926484"/>
                </a:cubicBezTo>
                <a:cubicBezTo>
                  <a:pt x="1475" y="3741096"/>
                  <a:pt x="-5915" y="3555837"/>
                  <a:pt x="6827" y="3370449"/>
                </a:cubicBezTo>
                <a:cubicBezTo>
                  <a:pt x="19822" y="3179328"/>
                  <a:pt x="35749" y="2988333"/>
                  <a:pt x="25939" y="2796448"/>
                </a:cubicBezTo>
                <a:cubicBezTo>
                  <a:pt x="19568" y="2674258"/>
                  <a:pt x="7463" y="2552194"/>
                  <a:pt x="15364" y="2429877"/>
                </a:cubicBezTo>
                <a:cubicBezTo>
                  <a:pt x="21696" y="2301584"/>
                  <a:pt x="19861" y="2173023"/>
                  <a:pt x="9885" y="2044959"/>
                </a:cubicBezTo>
                <a:cubicBezTo>
                  <a:pt x="4151" y="1980959"/>
                  <a:pt x="4151" y="1916564"/>
                  <a:pt x="9885" y="1852564"/>
                </a:cubicBezTo>
                <a:cubicBezTo>
                  <a:pt x="26168" y="1696405"/>
                  <a:pt x="30423" y="1539214"/>
                  <a:pt x="22626" y="1382405"/>
                </a:cubicBezTo>
                <a:cubicBezTo>
                  <a:pt x="18166" y="1264292"/>
                  <a:pt x="10394" y="1146307"/>
                  <a:pt x="15872" y="1027940"/>
                </a:cubicBezTo>
                <a:cubicBezTo>
                  <a:pt x="22370" y="889440"/>
                  <a:pt x="27340" y="750814"/>
                  <a:pt x="20970" y="612314"/>
                </a:cubicBezTo>
                <a:cubicBezTo>
                  <a:pt x="14267" y="463706"/>
                  <a:pt x="15452" y="314847"/>
                  <a:pt x="24536" y="166365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212A9A-53C7-46C5-8127-5A3404A26D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79" r="-2" b="12250"/>
          <a:stretch/>
        </p:blipFill>
        <p:spPr>
          <a:xfrm>
            <a:off x="8165645" y="3"/>
            <a:ext cx="4026354" cy="4194731"/>
          </a:xfrm>
          <a:custGeom>
            <a:avLst/>
            <a:gdLst/>
            <a:ahLst/>
            <a:cxnLst/>
            <a:rect l="l" t="t" r="r" b="b"/>
            <a:pathLst>
              <a:path w="4026354" h="4194731">
                <a:moveTo>
                  <a:pt x="23605" y="0"/>
                </a:moveTo>
                <a:lnTo>
                  <a:pt x="4026354" y="0"/>
                </a:lnTo>
                <a:lnTo>
                  <a:pt x="4026354" y="4174564"/>
                </a:lnTo>
                <a:lnTo>
                  <a:pt x="3905945" y="4162010"/>
                </a:lnTo>
                <a:cubicBezTo>
                  <a:pt x="3861284" y="4160178"/>
                  <a:pt x="3816513" y="4161154"/>
                  <a:pt x="3771885" y="4164948"/>
                </a:cubicBezTo>
                <a:cubicBezTo>
                  <a:pt x="3541871" y="4179705"/>
                  <a:pt x="3311601" y="4173044"/>
                  <a:pt x="3081586" y="4176309"/>
                </a:cubicBezTo>
                <a:cubicBezTo>
                  <a:pt x="2773880" y="4180750"/>
                  <a:pt x="2466429" y="4169388"/>
                  <a:pt x="2158851" y="4168344"/>
                </a:cubicBezTo>
                <a:cubicBezTo>
                  <a:pt x="2095807" y="4168083"/>
                  <a:pt x="2032508" y="4171478"/>
                  <a:pt x="1969719" y="4176701"/>
                </a:cubicBezTo>
                <a:cubicBezTo>
                  <a:pt x="1882731" y="4183754"/>
                  <a:pt x="1796889" y="4174873"/>
                  <a:pt x="1710666" y="4166515"/>
                </a:cubicBezTo>
                <a:cubicBezTo>
                  <a:pt x="1606738" y="4156460"/>
                  <a:pt x="1503066" y="4165340"/>
                  <a:pt x="1399776" y="4176963"/>
                </a:cubicBezTo>
                <a:cubicBezTo>
                  <a:pt x="1222450" y="4196539"/>
                  <a:pt x="1043788" y="4199947"/>
                  <a:pt x="865876" y="4187149"/>
                </a:cubicBezTo>
                <a:cubicBezTo>
                  <a:pt x="669356" y="4173436"/>
                  <a:pt x="472966" y="4175918"/>
                  <a:pt x="276446" y="4176963"/>
                </a:cubicBezTo>
                <a:lnTo>
                  <a:pt x="21362" y="4176292"/>
                </a:lnTo>
                <a:lnTo>
                  <a:pt x="14458" y="4122289"/>
                </a:lnTo>
                <a:cubicBezTo>
                  <a:pt x="3338" y="4042652"/>
                  <a:pt x="-1375" y="3962394"/>
                  <a:pt x="346" y="3882149"/>
                </a:cubicBezTo>
                <a:cubicBezTo>
                  <a:pt x="205" y="3686075"/>
                  <a:pt x="9942" y="3490382"/>
                  <a:pt x="27583" y="3294816"/>
                </a:cubicBezTo>
                <a:cubicBezTo>
                  <a:pt x="31859" y="3222826"/>
                  <a:pt x="29926" y="3150656"/>
                  <a:pt x="21797" y="3078932"/>
                </a:cubicBezTo>
                <a:cubicBezTo>
                  <a:pt x="13668" y="2997950"/>
                  <a:pt x="16505" y="2916371"/>
                  <a:pt x="30264" y="2835999"/>
                </a:cubicBezTo>
                <a:cubicBezTo>
                  <a:pt x="47622" y="2740756"/>
                  <a:pt x="39860" y="2645512"/>
                  <a:pt x="33510" y="2550269"/>
                </a:cubicBezTo>
                <a:cubicBezTo>
                  <a:pt x="16152" y="2288796"/>
                  <a:pt x="-5017" y="2027322"/>
                  <a:pt x="9096" y="1764959"/>
                </a:cubicBezTo>
                <a:cubicBezTo>
                  <a:pt x="12060" y="1708956"/>
                  <a:pt x="25042" y="1654350"/>
                  <a:pt x="30406" y="1598729"/>
                </a:cubicBezTo>
                <a:cubicBezTo>
                  <a:pt x="46071" y="1437069"/>
                  <a:pt x="27723" y="1276045"/>
                  <a:pt x="20244" y="1114767"/>
                </a:cubicBezTo>
                <a:cubicBezTo>
                  <a:pt x="9491" y="936281"/>
                  <a:pt x="11664" y="757351"/>
                  <a:pt x="26736" y="579120"/>
                </a:cubicBezTo>
                <a:cubicBezTo>
                  <a:pt x="36191" y="482353"/>
                  <a:pt x="39402" y="385459"/>
                  <a:pt x="38238" y="288533"/>
                </a:cubicBezTo>
                <a:close/>
              </a:path>
            </a:pathLst>
          </a:custGeom>
        </p:spPr>
      </p:pic>
      <p:sp>
        <p:nvSpPr>
          <p:cNvPr id="1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4409267"/>
            <a:ext cx="3383280" cy="18288"/>
          </a:xfrm>
          <a:custGeom>
            <a:avLst/>
            <a:gdLst>
              <a:gd name="connsiteX0" fmla="*/ 0 w 3383280"/>
              <a:gd name="connsiteY0" fmla="*/ 0 h 18288"/>
              <a:gd name="connsiteX1" fmla="*/ 676656 w 3383280"/>
              <a:gd name="connsiteY1" fmla="*/ 0 h 18288"/>
              <a:gd name="connsiteX2" fmla="*/ 1319479 w 3383280"/>
              <a:gd name="connsiteY2" fmla="*/ 0 h 18288"/>
              <a:gd name="connsiteX3" fmla="*/ 1962302 w 3383280"/>
              <a:gd name="connsiteY3" fmla="*/ 0 h 18288"/>
              <a:gd name="connsiteX4" fmla="*/ 2706624 w 3383280"/>
              <a:gd name="connsiteY4" fmla="*/ 0 h 18288"/>
              <a:gd name="connsiteX5" fmla="*/ 3383280 w 3383280"/>
              <a:gd name="connsiteY5" fmla="*/ 0 h 18288"/>
              <a:gd name="connsiteX6" fmla="*/ 3383280 w 3383280"/>
              <a:gd name="connsiteY6" fmla="*/ 18288 h 18288"/>
              <a:gd name="connsiteX7" fmla="*/ 2706624 w 3383280"/>
              <a:gd name="connsiteY7" fmla="*/ 18288 h 18288"/>
              <a:gd name="connsiteX8" fmla="*/ 2131466 w 3383280"/>
              <a:gd name="connsiteY8" fmla="*/ 18288 h 18288"/>
              <a:gd name="connsiteX9" fmla="*/ 1488643 w 3383280"/>
              <a:gd name="connsiteY9" fmla="*/ 18288 h 18288"/>
              <a:gd name="connsiteX10" fmla="*/ 845820 w 3383280"/>
              <a:gd name="connsiteY10" fmla="*/ 18288 h 18288"/>
              <a:gd name="connsiteX11" fmla="*/ 0 w 3383280"/>
              <a:gd name="connsiteY11" fmla="*/ 18288 h 18288"/>
              <a:gd name="connsiteX12" fmla="*/ 0 w 338328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83280" h="18288" fill="none" extrusionOk="0">
                <a:moveTo>
                  <a:pt x="0" y="0"/>
                </a:moveTo>
                <a:cubicBezTo>
                  <a:pt x="237173" y="2829"/>
                  <a:pt x="403433" y="9167"/>
                  <a:pt x="676656" y="0"/>
                </a:cubicBezTo>
                <a:cubicBezTo>
                  <a:pt x="949879" y="-9167"/>
                  <a:pt x="1103389" y="-19890"/>
                  <a:pt x="1319479" y="0"/>
                </a:cubicBezTo>
                <a:cubicBezTo>
                  <a:pt x="1535569" y="19890"/>
                  <a:pt x="1682672" y="-17352"/>
                  <a:pt x="1962302" y="0"/>
                </a:cubicBezTo>
                <a:cubicBezTo>
                  <a:pt x="2241932" y="17352"/>
                  <a:pt x="2522200" y="-30059"/>
                  <a:pt x="2706624" y="0"/>
                </a:cubicBezTo>
                <a:cubicBezTo>
                  <a:pt x="2891048" y="30059"/>
                  <a:pt x="3045365" y="-14656"/>
                  <a:pt x="3383280" y="0"/>
                </a:cubicBezTo>
                <a:cubicBezTo>
                  <a:pt x="3382846" y="7551"/>
                  <a:pt x="3382813" y="9822"/>
                  <a:pt x="3383280" y="18288"/>
                </a:cubicBezTo>
                <a:cubicBezTo>
                  <a:pt x="3053377" y="3328"/>
                  <a:pt x="2851947" y="-13486"/>
                  <a:pt x="2706624" y="18288"/>
                </a:cubicBezTo>
                <a:cubicBezTo>
                  <a:pt x="2561301" y="50062"/>
                  <a:pt x="2276448" y="-4069"/>
                  <a:pt x="2131466" y="18288"/>
                </a:cubicBezTo>
                <a:cubicBezTo>
                  <a:pt x="1986484" y="40645"/>
                  <a:pt x="1793482" y="35971"/>
                  <a:pt x="1488643" y="18288"/>
                </a:cubicBezTo>
                <a:cubicBezTo>
                  <a:pt x="1183804" y="605"/>
                  <a:pt x="1165655" y="13056"/>
                  <a:pt x="845820" y="18288"/>
                </a:cubicBezTo>
                <a:cubicBezTo>
                  <a:pt x="525985" y="23520"/>
                  <a:pt x="359281" y="20906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383280" h="18288" stroke="0" extrusionOk="0">
                <a:moveTo>
                  <a:pt x="0" y="0"/>
                </a:moveTo>
                <a:cubicBezTo>
                  <a:pt x="268344" y="9609"/>
                  <a:pt x="438266" y="25094"/>
                  <a:pt x="608990" y="0"/>
                </a:cubicBezTo>
                <a:cubicBezTo>
                  <a:pt x="779714" y="-25094"/>
                  <a:pt x="1051156" y="12077"/>
                  <a:pt x="1353312" y="0"/>
                </a:cubicBezTo>
                <a:cubicBezTo>
                  <a:pt x="1655468" y="-12077"/>
                  <a:pt x="1744944" y="15185"/>
                  <a:pt x="1928470" y="0"/>
                </a:cubicBezTo>
                <a:cubicBezTo>
                  <a:pt x="2111996" y="-15185"/>
                  <a:pt x="2262421" y="-9753"/>
                  <a:pt x="2503627" y="0"/>
                </a:cubicBezTo>
                <a:cubicBezTo>
                  <a:pt x="2744833" y="9753"/>
                  <a:pt x="3026048" y="-23784"/>
                  <a:pt x="3383280" y="0"/>
                </a:cubicBezTo>
                <a:cubicBezTo>
                  <a:pt x="3383198" y="4406"/>
                  <a:pt x="3383191" y="9982"/>
                  <a:pt x="3383280" y="18288"/>
                </a:cubicBezTo>
                <a:cubicBezTo>
                  <a:pt x="3162586" y="20850"/>
                  <a:pt x="2901132" y="28452"/>
                  <a:pt x="2740457" y="18288"/>
                </a:cubicBezTo>
                <a:cubicBezTo>
                  <a:pt x="2579782" y="8124"/>
                  <a:pt x="2388638" y="-13238"/>
                  <a:pt x="2097634" y="18288"/>
                </a:cubicBezTo>
                <a:cubicBezTo>
                  <a:pt x="1806630" y="49814"/>
                  <a:pt x="1687248" y="-8161"/>
                  <a:pt x="1454810" y="18288"/>
                </a:cubicBezTo>
                <a:cubicBezTo>
                  <a:pt x="1222372" y="44737"/>
                  <a:pt x="872924" y="37554"/>
                  <a:pt x="710489" y="18288"/>
                </a:cubicBezTo>
                <a:cubicBezTo>
                  <a:pt x="548054" y="-978"/>
                  <a:pt x="151263" y="49891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332D85-D036-4446-8E47-B114233E36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285" r="-3" b="20128"/>
          <a:stretch/>
        </p:blipFill>
        <p:spPr>
          <a:xfrm>
            <a:off x="8182768" y="4362938"/>
            <a:ext cx="4009232" cy="2495062"/>
          </a:xfrm>
          <a:custGeom>
            <a:avLst/>
            <a:gdLst/>
            <a:ahLst/>
            <a:cxnLst/>
            <a:rect l="l" t="t" r="r" b="b"/>
            <a:pathLst>
              <a:path w="4009232" h="2495062">
                <a:moveTo>
                  <a:pt x="2357618" y="4"/>
                </a:moveTo>
                <a:cubicBezTo>
                  <a:pt x="2402184" y="-78"/>
                  <a:pt x="2446761" y="1163"/>
                  <a:pt x="2491337" y="4428"/>
                </a:cubicBezTo>
                <a:cubicBezTo>
                  <a:pt x="2641421" y="17813"/>
                  <a:pt x="2792204" y="21079"/>
                  <a:pt x="2942707" y="14222"/>
                </a:cubicBezTo>
                <a:cubicBezTo>
                  <a:pt x="3063650" y="5694"/>
                  <a:pt x="3184962" y="4206"/>
                  <a:pt x="3306070" y="9782"/>
                </a:cubicBezTo>
                <a:cubicBezTo>
                  <a:pt x="3418912" y="16442"/>
                  <a:pt x="3531755" y="23233"/>
                  <a:pt x="3644979" y="19315"/>
                </a:cubicBezTo>
                <a:cubicBezTo>
                  <a:pt x="3690065" y="17748"/>
                  <a:pt x="3734514" y="15789"/>
                  <a:pt x="3779218" y="13177"/>
                </a:cubicBezTo>
                <a:cubicBezTo>
                  <a:pt x="3820337" y="9619"/>
                  <a:pt x="3861567" y="7938"/>
                  <a:pt x="3902788" y="8133"/>
                </a:cubicBezTo>
                <a:lnTo>
                  <a:pt x="4009232" y="13493"/>
                </a:lnTo>
                <a:lnTo>
                  <a:pt x="4009232" y="2495062"/>
                </a:lnTo>
                <a:lnTo>
                  <a:pt x="6243" y="2495062"/>
                </a:lnTo>
                <a:lnTo>
                  <a:pt x="25280" y="2123536"/>
                </a:lnTo>
                <a:cubicBezTo>
                  <a:pt x="28243" y="1879841"/>
                  <a:pt x="36288" y="1635638"/>
                  <a:pt x="11167" y="1392705"/>
                </a:cubicBezTo>
                <a:cubicBezTo>
                  <a:pt x="-5908" y="1228125"/>
                  <a:pt x="865" y="1064307"/>
                  <a:pt x="3970" y="899855"/>
                </a:cubicBezTo>
                <a:cubicBezTo>
                  <a:pt x="7498" y="715082"/>
                  <a:pt x="5805" y="530184"/>
                  <a:pt x="5805" y="345412"/>
                </a:cubicBezTo>
                <a:cubicBezTo>
                  <a:pt x="5522" y="265027"/>
                  <a:pt x="10321" y="185150"/>
                  <a:pt x="18506" y="105145"/>
                </a:cubicBezTo>
                <a:cubicBezTo>
                  <a:pt x="21435" y="76128"/>
                  <a:pt x="22749" y="47150"/>
                  <a:pt x="22780" y="18221"/>
                </a:cubicBezTo>
                <a:lnTo>
                  <a:pt x="22508" y="11325"/>
                </a:lnTo>
                <a:lnTo>
                  <a:pt x="119228" y="7824"/>
                </a:lnTo>
                <a:cubicBezTo>
                  <a:pt x="263604" y="-156"/>
                  <a:pt x="408364" y="3162"/>
                  <a:pt x="552257" y="17748"/>
                </a:cubicBezTo>
                <a:cubicBezTo>
                  <a:pt x="654057" y="25440"/>
                  <a:pt x="756316" y="24213"/>
                  <a:pt x="857924" y="14092"/>
                </a:cubicBezTo>
                <a:cubicBezTo>
                  <a:pt x="1044382" y="-1710"/>
                  <a:pt x="1230457" y="10958"/>
                  <a:pt x="1416533" y="21666"/>
                </a:cubicBezTo>
                <a:cubicBezTo>
                  <a:pt x="1596750" y="32113"/>
                  <a:pt x="1776839" y="24408"/>
                  <a:pt x="1957056" y="17487"/>
                </a:cubicBezTo>
                <a:cubicBezTo>
                  <a:pt x="2090308" y="12394"/>
                  <a:pt x="2223918" y="249"/>
                  <a:pt x="2357618" y="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0857802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96A460-2B09-419A-A88D-F7EC6709D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Za vrijeme projekta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661E7-AFC5-40DB-9FE5-E195FF72A50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700" kern="1200" dirty="0">
                <a:solidFill>
                  <a:schemeClr val="tx1"/>
                </a:solidFill>
              </a:rPr>
              <a:t>Od </a:t>
            </a:r>
            <a:r>
              <a:rPr lang="en-US" sz="1700" kern="1200" dirty="0" err="1">
                <a:solidFill>
                  <a:schemeClr val="tx1"/>
                </a:solidFill>
              </a:rPr>
              <a:t>samoga</a:t>
            </a:r>
            <a:r>
              <a:rPr lang="en-US" sz="1700" kern="1200" dirty="0">
                <a:solidFill>
                  <a:schemeClr val="tx1"/>
                </a:solidFill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</a:rPr>
              <a:t>početka</a:t>
            </a:r>
            <a:r>
              <a:rPr lang="en-US" sz="1700" kern="1200" dirty="0">
                <a:solidFill>
                  <a:schemeClr val="tx1"/>
                </a:solidFill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</a:rPr>
              <a:t>radimo</a:t>
            </a:r>
            <a:r>
              <a:rPr lang="en-US" sz="1700" kern="1200" dirty="0">
                <a:solidFill>
                  <a:schemeClr val="tx1"/>
                </a:solidFill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</a:rPr>
              <a:t>na</a:t>
            </a:r>
            <a:r>
              <a:rPr lang="en-US" sz="1700" kern="1200" dirty="0">
                <a:solidFill>
                  <a:schemeClr val="tx1"/>
                </a:solidFill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</a:rPr>
              <a:t>suradnji</a:t>
            </a:r>
            <a:r>
              <a:rPr lang="en-US" sz="1700" kern="1200" dirty="0">
                <a:solidFill>
                  <a:schemeClr val="tx1"/>
                </a:solidFill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</a:rPr>
              <a:t>i</a:t>
            </a:r>
            <a:r>
              <a:rPr lang="en-US" sz="1700" kern="1200" dirty="0">
                <a:solidFill>
                  <a:schemeClr val="tx1"/>
                </a:solidFill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</a:rPr>
              <a:t>dogovoru</a:t>
            </a:r>
            <a:r>
              <a:rPr lang="hr-HR" sz="1700" kern="1200" dirty="0">
                <a:solidFill>
                  <a:schemeClr val="tx1"/>
                </a:solidFill>
              </a:rPr>
              <a:t>.</a:t>
            </a:r>
            <a:endParaRPr lang="en-US" sz="1700" kern="12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kern="1200" dirty="0" err="1">
                <a:solidFill>
                  <a:schemeClr val="tx1"/>
                </a:solidFill>
              </a:rPr>
              <a:t>Naučili</a:t>
            </a:r>
            <a:r>
              <a:rPr lang="en-US" sz="1700" kern="1200" dirty="0">
                <a:solidFill>
                  <a:schemeClr val="tx1"/>
                </a:solidFill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</a:rPr>
              <a:t>smo</a:t>
            </a:r>
            <a:r>
              <a:rPr lang="en-US" sz="1700" kern="1200" dirty="0">
                <a:solidFill>
                  <a:schemeClr val="tx1"/>
                </a:solidFill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</a:rPr>
              <a:t>mnogo</a:t>
            </a:r>
            <a:r>
              <a:rPr lang="en-US" sz="1700" kern="1200" dirty="0">
                <a:solidFill>
                  <a:schemeClr val="tx1"/>
                </a:solidFill>
              </a:rPr>
              <a:t> toga </a:t>
            </a:r>
            <a:r>
              <a:rPr lang="en-US" sz="1700" kern="1200" dirty="0" err="1">
                <a:solidFill>
                  <a:schemeClr val="tx1"/>
                </a:solidFill>
              </a:rPr>
              <a:t>kao</a:t>
            </a:r>
            <a:r>
              <a:rPr lang="en-US" sz="1700" kern="1200" dirty="0">
                <a:solidFill>
                  <a:schemeClr val="tx1"/>
                </a:solidFill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</a:rPr>
              <a:t>što</a:t>
            </a:r>
            <a:r>
              <a:rPr lang="en-US" sz="1700" kern="1200" dirty="0">
                <a:solidFill>
                  <a:schemeClr val="tx1"/>
                </a:solidFill>
              </a:rPr>
              <a:t> je </a:t>
            </a:r>
            <a:r>
              <a:rPr lang="en-US" sz="1700" kern="1200" dirty="0" err="1">
                <a:solidFill>
                  <a:schemeClr val="tx1"/>
                </a:solidFill>
              </a:rPr>
              <a:t>pomiriti</a:t>
            </a:r>
            <a:r>
              <a:rPr lang="en-US" sz="1700" kern="1200" dirty="0">
                <a:solidFill>
                  <a:schemeClr val="tx1"/>
                </a:solidFill>
              </a:rPr>
              <a:t> se </a:t>
            </a:r>
            <a:r>
              <a:rPr lang="en-US" sz="1700" kern="1200" dirty="0" err="1">
                <a:solidFill>
                  <a:schemeClr val="tx1"/>
                </a:solidFill>
              </a:rPr>
              <a:t>čak</a:t>
            </a:r>
            <a:r>
              <a:rPr lang="en-US" sz="1700" kern="1200" dirty="0">
                <a:solidFill>
                  <a:schemeClr val="tx1"/>
                </a:solidFill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</a:rPr>
              <a:t>i</a:t>
            </a:r>
            <a:r>
              <a:rPr lang="en-US" sz="1700" kern="1200" dirty="0">
                <a:solidFill>
                  <a:schemeClr val="tx1"/>
                </a:solidFill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</a:rPr>
              <a:t>kada</a:t>
            </a:r>
            <a:r>
              <a:rPr lang="en-US" sz="1700" kern="1200" dirty="0">
                <a:solidFill>
                  <a:schemeClr val="tx1"/>
                </a:solidFill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</a:rPr>
              <a:t>imamo</a:t>
            </a:r>
            <a:r>
              <a:rPr lang="en-US" sz="1700" kern="1200" dirty="0">
                <a:solidFill>
                  <a:schemeClr val="tx1"/>
                </a:solidFill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</a:rPr>
              <a:t>nesuglasice</a:t>
            </a:r>
            <a:r>
              <a:rPr lang="hr-HR" sz="1700" kern="1200" dirty="0">
                <a:solidFill>
                  <a:schemeClr val="tx1"/>
                </a:solidFill>
              </a:rPr>
              <a:t>.</a:t>
            </a:r>
            <a:endParaRPr lang="en-US" sz="1700" kern="12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kern="1200" dirty="0" err="1">
                <a:solidFill>
                  <a:schemeClr val="tx1"/>
                </a:solidFill>
              </a:rPr>
              <a:t>Naučili</a:t>
            </a:r>
            <a:r>
              <a:rPr lang="en-US" sz="1700" kern="1200" dirty="0">
                <a:solidFill>
                  <a:schemeClr val="tx1"/>
                </a:solidFill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</a:rPr>
              <a:t>smo</a:t>
            </a:r>
            <a:r>
              <a:rPr lang="en-US" sz="1700" kern="1200" dirty="0">
                <a:solidFill>
                  <a:schemeClr val="tx1"/>
                </a:solidFill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</a:rPr>
              <a:t>šivati</a:t>
            </a:r>
            <a:r>
              <a:rPr lang="hr-HR" sz="1700" kern="1200" dirty="0">
                <a:solidFill>
                  <a:schemeClr val="tx1"/>
                </a:solidFill>
              </a:rPr>
              <a:t>.</a:t>
            </a:r>
            <a:endParaRPr lang="en-US" sz="1700" kern="12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kern="1200" dirty="0" err="1">
                <a:solidFill>
                  <a:schemeClr val="tx1"/>
                </a:solidFill>
              </a:rPr>
              <a:t>Raditi</a:t>
            </a:r>
            <a:r>
              <a:rPr lang="en-US" sz="1700" kern="1200" dirty="0">
                <a:solidFill>
                  <a:schemeClr val="tx1"/>
                </a:solidFill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</a:rPr>
              <a:t>cofleke</a:t>
            </a:r>
            <a:r>
              <a:rPr lang="hr-HR" sz="1700" kern="1200" dirty="0">
                <a:solidFill>
                  <a:schemeClr val="tx1"/>
                </a:solidFill>
              </a:rPr>
              <a:t>.</a:t>
            </a:r>
            <a:endParaRPr lang="en-US" sz="1700" kern="12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kern="1200" dirty="0" err="1">
                <a:solidFill>
                  <a:schemeClr val="tx1"/>
                </a:solidFill>
              </a:rPr>
              <a:t>Izarađivati</a:t>
            </a:r>
            <a:r>
              <a:rPr lang="en-US" sz="1700" kern="1200" dirty="0">
                <a:solidFill>
                  <a:schemeClr val="tx1"/>
                </a:solidFill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</a:rPr>
              <a:t>ankete</a:t>
            </a:r>
            <a:r>
              <a:rPr lang="hr-HR" sz="1700" kern="1200" dirty="0">
                <a:solidFill>
                  <a:schemeClr val="tx1"/>
                </a:solidFill>
              </a:rPr>
              <a:t>.</a:t>
            </a:r>
            <a:endParaRPr lang="en-US" sz="1700" kern="12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kern="1200" dirty="0" err="1">
                <a:solidFill>
                  <a:schemeClr val="tx1"/>
                </a:solidFill>
              </a:rPr>
              <a:t>Izrađivati</a:t>
            </a:r>
            <a:r>
              <a:rPr lang="en-US" sz="1700" kern="1200" dirty="0">
                <a:solidFill>
                  <a:schemeClr val="tx1"/>
                </a:solidFill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</a:rPr>
              <a:t>prezentaciju</a:t>
            </a:r>
            <a:r>
              <a:rPr lang="en-US" sz="1700" kern="1200" dirty="0">
                <a:solidFill>
                  <a:schemeClr val="tx1"/>
                </a:solidFill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</a:rPr>
              <a:t>i</a:t>
            </a:r>
            <a:r>
              <a:rPr lang="en-US" sz="1700" kern="1200" dirty="0">
                <a:solidFill>
                  <a:schemeClr val="tx1"/>
                </a:solidFill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</a:rPr>
              <a:t>izvješće</a:t>
            </a:r>
            <a:r>
              <a:rPr lang="hr-HR" sz="1700" kern="1200" dirty="0">
                <a:solidFill>
                  <a:schemeClr val="tx1"/>
                </a:solidFill>
              </a:rPr>
              <a:t>.</a:t>
            </a:r>
            <a:endParaRPr lang="en-US" sz="1700" kern="12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kern="1200" dirty="0">
                <a:solidFill>
                  <a:schemeClr val="tx1"/>
                </a:solidFill>
              </a:rPr>
              <a:t>I </a:t>
            </a:r>
            <a:r>
              <a:rPr lang="en-US" sz="1700" kern="1200" dirty="0" err="1">
                <a:solidFill>
                  <a:schemeClr val="tx1"/>
                </a:solidFill>
              </a:rPr>
              <a:t>najvažnije</a:t>
            </a:r>
            <a:r>
              <a:rPr lang="en-US" sz="1700" kern="1200" dirty="0">
                <a:solidFill>
                  <a:schemeClr val="tx1"/>
                </a:solidFill>
              </a:rPr>
              <a:t> je </a:t>
            </a:r>
            <a:r>
              <a:rPr lang="en-US" sz="1700" kern="1200" dirty="0" err="1">
                <a:solidFill>
                  <a:schemeClr val="tx1"/>
                </a:solidFill>
              </a:rPr>
              <a:t>što</a:t>
            </a:r>
            <a:r>
              <a:rPr lang="en-US" sz="1700" kern="1200" dirty="0">
                <a:solidFill>
                  <a:schemeClr val="tx1"/>
                </a:solidFill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</a:rPr>
              <a:t>smo</a:t>
            </a:r>
            <a:r>
              <a:rPr lang="en-US" sz="1700" kern="1200" dirty="0">
                <a:solidFill>
                  <a:schemeClr val="tx1"/>
                </a:solidFill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</a:rPr>
              <a:t>naučili</a:t>
            </a:r>
            <a:r>
              <a:rPr lang="hr-HR" sz="1700" kern="1200" dirty="0">
                <a:solidFill>
                  <a:schemeClr val="tx1"/>
                </a:solidFill>
              </a:rPr>
              <a:t> –</a:t>
            </a:r>
            <a:r>
              <a:rPr lang="en-US" sz="1700" kern="1200" dirty="0">
                <a:solidFill>
                  <a:schemeClr val="tx1"/>
                </a:solidFill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</a:rPr>
              <a:t>surađivati</a:t>
            </a:r>
            <a:r>
              <a:rPr lang="hr-HR" sz="1700" kern="1200" dirty="0">
                <a:solidFill>
                  <a:schemeClr val="tx1"/>
                </a:solidFill>
              </a:rPr>
              <a:t>.</a:t>
            </a:r>
            <a:endParaRPr lang="en-US" sz="1700" kern="12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39F0CE-CE53-44CC-BE80-49682BE398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62" r="658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67988984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9" name="Rectangle 158">
            <a:extLst>
              <a:ext uri="{FF2B5EF4-FFF2-40B4-BE49-F238E27FC236}">
                <a16:creationId xmlns:a16="http://schemas.microsoft.com/office/drawing/2014/main" id="{71199D26-7D8F-4A64-BDBB-73AFABE14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Title 1"/>
          <p:cNvSpPr txBox="1">
            <a:spLocks noGrp="1"/>
          </p:cNvSpPr>
          <p:nvPr>
            <p:ph type="ctrTitle"/>
          </p:nvPr>
        </p:nvSpPr>
        <p:spPr>
          <a:xfrm>
            <a:off x="640080" y="483004"/>
            <a:ext cx="6745458" cy="308287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>
                <a:solidFill>
                  <a:srgbClr val="FF2600"/>
                </a:solidFill>
              </a:defRPr>
            </a:pPr>
            <a:r>
              <a:rPr lang="hr-HR" sz="6600" b="1" dirty="0">
                <a:solidFill>
                  <a:schemeClr val="accent6">
                    <a:lumMod val="50000"/>
                  </a:schemeClr>
                </a:solidFill>
              </a:rPr>
              <a:t>ČUVAJMO OKOLIŠ!</a:t>
            </a:r>
          </a:p>
        </p:txBody>
      </p:sp>
      <p:sp>
        <p:nvSpPr>
          <p:cNvPr id="161" name="sketch line">
            <a:extLst>
              <a:ext uri="{FF2B5EF4-FFF2-40B4-BE49-F238E27FC236}">
                <a16:creationId xmlns:a16="http://schemas.microsoft.com/office/drawing/2014/main" id="{D7F2FAFA-4D50-41E7-9480-5BABA64EE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3870524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" name="Picture 4" descr="Picture 4"/>
          <p:cNvPicPr>
            <a:picLocks noChangeAspect="1"/>
          </p:cNvPicPr>
          <p:nvPr/>
        </p:nvPicPr>
        <p:blipFill rotWithShape="1">
          <a:blip r:embed="rId2"/>
          <a:srcRect t="24486" r="3" b="10424"/>
          <a:stretch/>
        </p:blipFill>
        <p:spPr>
          <a:xfrm>
            <a:off x="7876903" y="296092"/>
            <a:ext cx="4001589" cy="3592721"/>
          </a:xfrm>
          <a:custGeom>
            <a:avLst/>
            <a:gdLst/>
            <a:ahLst/>
            <a:cxnLst/>
            <a:rect l="l" t="t" r="r" b="b"/>
            <a:pathLst>
              <a:path w="4001589" h="3592721">
                <a:moveTo>
                  <a:pt x="470166" y="82"/>
                </a:moveTo>
                <a:cubicBezTo>
                  <a:pt x="518288" y="-605"/>
                  <a:pt x="566386" y="3023"/>
                  <a:pt x="614238" y="13021"/>
                </a:cubicBezTo>
                <a:cubicBezTo>
                  <a:pt x="720229" y="34420"/>
                  <a:pt x="827897" y="40027"/>
                  <a:pt x="934955" y="29726"/>
                </a:cubicBezTo>
                <a:cubicBezTo>
                  <a:pt x="1040555" y="20702"/>
                  <a:pt x="1146350" y="20093"/>
                  <a:pt x="1252244" y="22653"/>
                </a:cubicBezTo>
                <a:cubicBezTo>
                  <a:pt x="1347753" y="24970"/>
                  <a:pt x="1443361" y="24604"/>
                  <a:pt x="1538871" y="18020"/>
                </a:cubicBezTo>
                <a:cubicBezTo>
                  <a:pt x="1646135" y="10461"/>
                  <a:pt x="1753400" y="3998"/>
                  <a:pt x="1860568" y="18996"/>
                </a:cubicBezTo>
                <a:cubicBezTo>
                  <a:pt x="1953834" y="33431"/>
                  <a:pt x="2047727" y="40637"/>
                  <a:pt x="2141708" y="40575"/>
                </a:cubicBezTo>
                <a:cubicBezTo>
                  <a:pt x="2266312" y="38870"/>
                  <a:pt x="2390622" y="26800"/>
                  <a:pt x="2515030" y="19849"/>
                </a:cubicBezTo>
                <a:cubicBezTo>
                  <a:pt x="2685674" y="10339"/>
                  <a:pt x="2856416" y="2169"/>
                  <a:pt x="3027158" y="16801"/>
                </a:cubicBezTo>
                <a:cubicBezTo>
                  <a:pt x="3145198" y="27409"/>
                  <a:pt x="3263238" y="37163"/>
                  <a:pt x="3381769" y="28994"/>
                </a:cubicBezTo>
                <a:cubicBezTo>
                  <a:pt x="3465425" y="23262"/>
                  <a:pt x="3549180" y="14972"/>
                  <a:pt x="3633033" y="20460"/>
                </a:cubicBezTo>
                <a:lnTo>
                  <a:pt x="3738744" y="24700"/>
                </a:lnTo>
                <a:lnTo>
                  <a:pt x="3738744" y="24830"/>
                </a:lnTo>
                <a:lnTo>
                  <a:pt x="3750661" y="25178"/>
                </a:lnTo>
                <a:lnTo>
                  <a:pt x="3795264" y="26968"/>
                </a:lnTo>
                <a:lnTo>
                  <a:pt x="3814191" y="26606"/>
                </a:lnTo>
                <a:lnTo>
                  <a:pt x="3814191" y="25296"/>
                </a:lnTo>
                <a:lnTo>
                  <a:pt x="3941656" y="20351"/>
                </a:lnTo>
                <a:lnTo>
                  <a:pt x="3996286" y="20544"/>
                </a:lnTo>
                <a:lnTo>
                  <a:pt x="3999704" y="184279"/>
                </a:lnTo>
                <a:cubicBezTo>
                  <a:pt x="4007337" y="352273"/>
                  <a:pt x="3989916" y="519048"/>
                  <a:pt x="3980912" y="686066"/>
                </a:cubicBezTo>
                <a:cubicBezTo>
                  <a:pt x="3974530" y="824285"/>
                  <a:pt x="3975254" y="962883"/>
                  <a:pt x="3983065" y="1100993"/>
                </a:cubicBezTo>
                <a:cubicBezTo>
                  <a:pt x="3994418" y="1329775"/>
                  <a:pt x="3995984" y="1558558"/>
                  <a:pt x="3989623" y="1787585"/>
                </a:cubicBezTo>
                <a:cubicBezTo>
                  <a:pt x="3986490" y="1901610"/>
                  <a:pt x="3987763" y="2015515"/>
                  <a:pt x="3991678" y="2129418"/>
                </a:cubicBezTo>
                <a:cubicBezTo>
                  <a:pt x="4000780" y="2390605"/>
                  <a:pt x="3990600" y="2651550"/>
                  <a:pt x="3987568" y="2912616"/>
                </a:cubicBezTo>
                <a:cubicBezTo>
                  <a:pt x="3986393" y="3012022"/>
                  <a:pt x="3986588" y="3111430"/>
                  <a:pt x="3990992" y="3210716"/>
                </a:cubicBezTo>
                <a:cubicBezTo>
                  <a:pt x="3995886" y="3323219"/>
                  <a:pt x="3997281" y="3435722"/>
                  <a:pt x="3996754" y="3548225"/>
                </a:cubicBezTo>
                <a:lnTo>
                  <a:pt x="3996203" y="3580527"/>
                </a:lnTo>
                <a:lnTo>
                  <a:pt x="3817494" y="3567893"/>
                </a:lnTo>
                <a:cubicBezTo>
                  <a:pt x="3755892" y="3566024"/>
                  <a:pt x="3694230" y="3566635"/>
                  <a:pt x="3632626" y="3569729"/>
                </a:cubicBezTo>
                <a:cubicBezTo>
                  <a:pt x="3508559" y="3576065"/>
                  <a:pt x="3384601" y="3593362"/>
                  <a:pt x="3260317" y="3578866"/>
                </a:cubicBezTo>
                <a:cubicBezTo>
                  <a:pt x="3046403" y="3553649"/>
                  <a:pt x="2833252" y="3579963"/>
                  <a:pt x="2619882" y="3588368"/>
                </a:cubicBezTo>
                <a:cubicBezTo>
                  <a:pt x="2454934" y="3596047"/>
                  <a:pt x="2289690" y="3590429"/>
                  <a:pt x="2125460" y="3571557"/>
                </a:cubicBezTo>
                <a:cubicBezTo>
                  <a:pt x="1964487" y="3553014"/>
                  <a:pt x="1802168" y="3554895"/>
                  <a:pt x="1641577" y="3577161"/>
                </a:cubicBezTo>
                <a:cubicBezTo>
                  <a:pt x="1569765" y="3584855"/>
                  <a:pt x="1497464" y="3585179"/>
                  <a:pt x="1425600" y="3578135"/>
                </a:cubicBezTo>
                <a:cubicBezTo>
                  <a:pt x="1311136" y="3569647"/>
                  <a:pt x="1196249" y="3571642"/>
                  <a:pt x="1082079" y="3584104"/>
                </a:cubicBezTo>
                <a:cubicBezTo>
                  <a:pt x="932047" y="3601037"/>
                  <a:pt x="781581" y="3588856"/>
                  <a:pt x="631439" y="3582643"/>
                </a:cubicBezTo>
                <a:cubicBezTo>
                  <a:pt x="518453" y="3578013"/>
                  <a:pt x="405576" y="3575211"/>
                  <a:pt x="292590" y="3579597"/>
                </a:cubicBezTo>
                <a:lnTo>
                  <a:pt x="24062" y="3578027"/>
                </a:lnTo>
                <a:lnTo>
                  <a:pt x="26037" y="3426039"/>
                </a:lnTo>
                <a:cubicBezTo>
                  <a:pt x="28388" y="3239733"/>
                  <a:pt x="28388" y="3053550"/>
                  <a:pt x="10461" y="2867977"/>
                </a:cubicBezTo>
                <a:cubicBezTo>
                  <a:pt x="-1195" y="2748609"/>
                  <a:pt x="-5604" y="2628267"/>
                  <a:pt x="10461" y="2509144"/>
                </a:cubicBezTo>
                <a:cubicBezTo>
                  <a:pt x="27654" y="2377219"/>
                  <a:pt x="32159" y="2243207"/>
                  <a:pt x="23883" y="2109954"/>
                </a:cubicBezTo>
                <a:cubicBezTo>
                  <a:pt x="16633" y="1978516"/>
                  <a:pt x="16143" y="1846835"/>
                  <a:pt x="18200" y="1715031"/>
                </a:cubicBezTo>
                <a:cubicBezTo>
                  <a:pt x="20062" y="1596151"/>
                  <a:pt x="19768" y="1477150"/>
                  <a:pt x="14477" y="1358271"/>
                </a:cubicBezTo>
                <a:cubicBezTo>
                  <a:pt x="8405" y="1224761"/>
                  <a:pt x="3212" y="1091250"/>
                  <a:pt x="15262" y="957861"/>
                </a:cubicBezTo>
                <a:cubicBezTo>
                  <a:pt x="26859" y="841775"/>
                  <a:pt x="32649" y="724907"/>
                  <a:pt x="32599" y="607930"/>
                </a:cubicBezTo>
                <a:cubicBezTo>
                  <a:pt x="31229" y="452838"/>
                  <a:pt x="21531" y="298112"/>
                  <a:pt x="15947" y="143264"/>
                </a:cubicBezTo>
                <a:lnTo>
                  <a:pt x="13308" y="44257"/>
                </a:lnTo>
                <a:lnTo>
                  <a:pt x="17662" y="44403"/>
                </a:lnTo>
                <a:lnTo>
                  <a:pt x="92850" y="32188"/>
                </a:lnTo>
                <a:lnTo>
                  <a:pt x="101988" y="32179"/>
                </a:lnTo>
                <a:cubicBezTo>
                  <a:pt x="176730" y="29756"/>
                  <a:pt x="251399" y="24177"/>
                  <a:pt x="325945" y="13021"/>
                </a:cubicBezTo>
                <a:cubicBezTo>
                  <a:pt x="373897" y="5767"/>
                  <a:pt x="422044" y="768"/>
                  <a:pt x="470166" y="82"/>
                </a:cubicBezTo>
                <a:close/>
              </a:path>
            </a:pathLst>
          </a:custGeom>
        </p:spPr>
      </p:pic>
      <p:pic>
        <p:nvPicPr>
          <p:cNvPr id="154" name="pasted-image.tiff"/>
          <p:cNvPicPr>
            <a:picLocks noChangeAspect="1"/>
          </p:cNvPicPr>
          <p:nvPr/>
        </p:nvPicPr>
        <p:blipFill rotWithShape="1">
          <a:blip r:embed="rId3"/>
          <a:srcRect r="15022" b="1"/>
          <a:stretch/>
        </p:blipFill>
        <p:spPr>
          <a:xfrm>
            <a:off x="7876902" y="3952357"/>
            <a:ext cx="4001589" cy="2354447"/>
          </a:xfrm>
          <a:custGeom>
            <a:avLst/>
            <a:gdLst/>
            <a:ahLst/>
            <a:cxnLst/>
            <a:rect l="l" t="t" r="r" b="b"/>
            <a:pathLst>
              <a:path w="4001589" h="2354447">
                <a:moveTo>
                  <a:pt x="470166" y="54"/>
                </a:moveTo>
                <a:cubicBezTo>
                  <a:pt x="518288" y="-396"/>
                  <a:pt x="566386" y="1981"/>
                  <a:pt x="614238" y="8533"/>
                </a:cubicBezTo>
                <a:cubicBezTo>
                  <a:pt x="720229" y="22557"/>
                  <a:pt x="827897" y="26232"/>
                  <a:pt x="934955" y="19481"/>
                </a:cubicBezTo>
                <a:cubicBezTo>
                  <a:pt x="1040555" y="13567"/>
                  <a:pt x="1146350" y="13168"/>
                  <a:pt x="1252244" y="14846"/>
                </a:cubicBezTo>
                <a:cubicBezTo>
                  <a:pt x="1347753" y="16364"/>
                  <a:pt x="1443361" y="16124"/>
                  <a:pt x="1538871" y="11809"/>
                </a:cubicBezTo>
                <a:cubicBezTo>
                  <a:pt x="1646135" y="6855"/>
                  <a:pt x="1753400" y="2620"/>
                  <a:pt x="1860568" y="12449"/>
                </a:cubicBezTo>
                <a:cubicBezTo>
                  <a:pt x="1953834" y="21909"/>
                  <a:pt x="2047727" y="26631"/>
                  <a:pt x="2141708" y="26591"/>
                </a:cubicBezTo>
                <a:cubicBezTo>
                  <a:pt x="2266312" y="25473"/>
                  <a:pt x="2390622" y="17563"/>
                  <a:pt x="2515030" y="13008"/>
                </a:cubicBezTo>
                <a:cubicBezTo>
                  <a:pt x="2685674" y="6776"/>
                  <a:pt x="2856416" y="1422"/>
                  <a:pt x="3027158" y="11010"/>
                </a:cubicBezTo>
                <a:cubicBezTo>
                  <a:pt x="3145198" y="17962"/>
                  <a:pt x="3263238" y="24355"/>
                  <a:pt x="3381769" y="19001"/>
                </a:cubicBezTo>
                <a:cubicBezTo>
                  <a:pt x="3465425" y="15245"/>
                  <a:pt x="3549180" y="9812"/>
                  <a:pt x="3633033" y="13408"/>
                </a:cubicBezTo>
                <a:lnTo>
                  <a:pt x="3738744" y="16187"/>
                </a:lnTo>
                <a:lnTo>
                  <a:pt x="3738744" y="16272"/>
                </a:lnTo>
                <a:lnTo>
                  <a:pt x="3750661" y="16501"/>
                </a:lnTo>
                <a:lnTo>
                  <a:pt x="3795264" y="17673"/>
                </a:lnTo>
                <a:lnTo>
                  <a:pt x="3814191" y="17436"/>
                </a:lnTo>
                <a:lnTo>
                  <a:pt x="3814191" y="16578"/>
                </a:lnTo>
                <a:lnTo>
                  <a:pt x="3941656" y="13337"/>
                </a:lnTo>
                <a:lnTo>
                  <a:pt x="3996286" y="13464"/>
                </a:lnTo>
                <a:lnTo>
                  <a:pt x="3999704" y="120765"/>
                </a:lnTo>
                <a:cubicBezTo>
                  <a:pt x="4007337" y="230858"/>
                  <a:pt x="3989916" y="340152"/>
                  <a:pt x="3980912" y="449605"/>
                </a:cubicBezTo>
                <a:cubicBezTo>
                  <a:pt x="3974530" y="540185"/>
                  <a:pt x="3975254" y="631014"/>
                  <a:pt x="3983065" y="721523"/>
                </a:cubicBezTo>
                <a:cubicBezTo>
                  <a:pt x="3994418" y="871452"/>
                  <a:pt x="3995984" y="1021383"/>
                  <a:pt x="3989623" y="1171473"/>
                </a:cubicBezTo>
                <a:cubicBezTo>
                  <a:pt x="3986490" y="1246198"/>
                  <a:pt x="3987763" y="1320844"/>
                  <a:pt x="3991678" y="1395489"/>
                </a:cubicBezTo>
                <a:cubicBezTo>
                  <a:pt x="4000780" y="1566655"/>
                  <a:pt x="3990600" y="1737662"/>
                  <a:pt x="3987568" y="1908748"/>
                </a:cubicBezTo>
                <a:cubicBezTo>
                  <a:pt x="3986393" y="1973893"/>
                  <a:pt x="3986588" y="2039039"/>
                  <a:pt x="3990992" y="2104104"/>
                </a:cubicBezTo>
                <a:cubicBezTo>
                  <a:pt x="3995886" y="2177832"/>
                  <a:pt x="3997281" y="2251559"/>
                  <a:pt x="3996754" y="2325287"/>
                </a:cubicBezTo>
                <a:lnTo>
                  <a:pt x="3996203" y="2346456"/>
                </a:lnTo>
                <a:lnTo>
                  <a:pt x="3817494" y="2338176"/>
                </a:lnTo>
                <a:cubicBezTo>
                  <a:pt x="3755892" y="2336952"/>
                  <a:pt x="3694230" y="2337352"/>
                  <a:pt x="3632626" y="2339380"/>
                </a:cubicBezTo>
                <a:cubicBezTo>
                  <a:pt x="3508559" y="2343531"/>
                  <a:pt x="3384601" y="2354867"/>
                  <a:pt x="3260317" y="2345368"/>
                </a:cubicBezTo>
                <a:cubicBezTo>
                  <a:pt x="3046403" y="2328842"/>
                  <a:pt x="2833252" y="2346086"/>
                  <a:pt x="2619882" y="2351594"/>
                </a:cubicBezTo>
                <a:cubicBezTo>
                  <a:pt x="2454934" y="2356627"/>
                  <a:pt x="2289690" y="2352945"/>
                  <a:pt x="2125460" y="2340577"/>
                </a:cubicBezTo>
                <a:cubicBezTo>
                  <a:pt x="1964487" y="2328426"/>
                  <a:pt x="1802168" y="2329658"/>
                  <a:pt x="1641577" y="2344250"/>
                </a:cubicBezTo>
                <a:cubicBezTo>
                  <a:pt x="1569765" y="2349292"/>
                  <a:pt x="1497464" y="2349505"/>
                  <a:pt x="1425600" y="2344888"/>
                </a:cubicBezTo>
                <a:cubicBezTo>
                  <a:pt x="1311136" y="2339326"/>
                  <a:pt x="1196249" y="2340633"/>
                  <a:pt x="1082079" y="2348800"/>
                </a:cubicBezTo>
                <a:cubicBezTo>
                  <a:pt x="932047" y="2359897"/>
                  <a:pt x="781581" y="2351914"/>
                  <a:pt x="631439" y="2347842"/>
                </a:cubicBezTo>
                <a:cubicBezTo>
                  <a:pt x="518453" y="2344808"/>
                  <a:pt x="405576" y="2342972"/>
                  <a:pt x="292590" y="2345846"/>
                </a:cubicBezTo>
                <a:lnTo>
                  <a:pt x="24062" y="2344817"/>
                </a:lnTo>
                <a:lnTo>
                  <a:pt x="26037" y="2245214"/>
                </a:lnTo>
                <a:cubicBezTo>
                  <a:pt x="28388" y="2123121"/>
                  <a:pt x="28388" y="2001108"/>
                  <a:pt x="10461" y="1879495"/>
                </a:cubicBezTo>
                <a:cubicBezTo>
                  <a:pt x="-1195" y="1801269"/>
                  <a:pt x="-5604" y="1722404"/>
                  <a:pt x="10461" y="1644338"/>
                </a:cubicBezTo>
                <a:cubicBezTo>
                  <a:pt x="27654" y="1557882"/>
                  <a:pt x="32159" y="1470059"/>
                  <a:pt x="23883" y="1382733"/>
                </a:cubicBezTo>
                <a:cubicBezTo>
                  <a:pt x="16633" y="1296597"/>
                  <a:pt x="16143" y="1210301"/>
                  <a:pt x="18200" y="1123925"/>
                </a:cubicBezTo>
                <a:cubicBezTo>
                  <a:pt x="20062" y="1046019"/>
                  <a:pt x="19768" y="968033"/>
                  <a:pt x="14477" y="890127"/>
                </a:cubicBezTo>
                <a:cubicBezTo>
                  <a:pt x="8405" y="802633"/>
                  <a:pt x="3212" y="715138"/>
                  <a:pt x="15262" y="627723"/>
                </a:cubicBezTo>
                <a:cubicBezTo>
                  <a:pt x="26859" y="551647"/>
                  <a:pt x="32649" y="475059"/>
                  <a:pt x="32599" y="398400"/>
                </a:cubicBezTo>
                <a:cubicBezTo>
                  <a:pt x="31229" y="296762"/>
                  <a:pt x="21531" y="195365"/>
                  <a:pt x="15947" y="93886"/>
                </a:cubicBezTo>
                <a:lnTo>
                  <a:pt x="13308" y="29003"/>
                </a:lnTo>
                <a:lnTo>
                  <a:pt x="17662" y="29099"/>
                </a:lnTo>
                <a:lnTo>
                  <a:pt x="92850" y="21094"/>
                </a:lnTo>
                <a:lnTo>
                  <a:pt x="101988" y="21088"/>
                </a:lnTo>
                <a:cubicBezTo>
                  <a:pt x="176730" y="19500"/>
                  <a:pt x="251399" y="15844"/>
                  <a:pt x="325945" y="8533"/>
                </a:cubicBezTo>
                <a:cubicBezTo>
                  <a:pt x="373897" y="3780"/>
                  <a:pt x="422044" y="503"/>
                  <a:pt x="470166" y="54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19659"/>
          </a:xfrm>
        </p:spPr>
        <p:txBody>
          <a:bodyPr/>
          <a:lstStyle/>
          <a:p>
            <a:r>
              <a:rPr lang="hr-HR" dirty="0">
                <a:latin typeface="+mj-lt"/>
              </a:rPr>
              <a:t>Izvori: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484784"/>
            <a:ext cx="10515600" cy="5008091"/>
          </a:xfrm>
        </p:spPr>
        <p:txBody>
          <a:bodyPr>
            <a:normAutofit fontScale="85000" lnSpcReduction="10000"/>
          </a:bodyPr>
          <a:lstStyle/>
          <a:p>
            <a:r>
              <a:rPr lang="hr-HR" dirty="0">
                <a:hlinkClick r:id="rId2"/>
              </a:rPr>
              <a:t>https://mapiranjetresnjevke.com/kvartovi/gredice/potoci-tresnjevke/</a:t>
            </a:r>
            <a:endParaRPr lang="hr-HR" dirty="0"/>
          </a:p>
          <a:p>
            <a:r>
              <a:rPr lang="hr-HR" dirty="0">
                <a:hlinkClick r:id="rId3"/>
              </a:rPr>
              <a:t>https://ip.index.hr/remote/indexnew.s3.index.hr/a45a1c32-54eb-400f-99bb-a24b0a2ce053.jpg</a:t>
            </a:r>
            <a:endParaRPr lang="hr-HR" dirty="0"/>
          </a:p>
          <a:p>
            <a:r>
              <a:rPr lang="hr-HR" dirty="0">
                <a:hlinkClick r:id="rId4"/>
              </a:rPr>
              <a:t>https://encrypted-tbn0.gstatic.com/images?q=tbn:ANd9GcR59oCBn0Wn4JsJKilEPkA5-2BaIM-UOEVqRw&amp;usqp=CAU</a:t>
            </a:r>
            <a:endParaRPr lang="hr-HR" dirty="0"/>
          </a:p>
          <a:p>
            <a:r>
              <a:rPr lang="hr-HR" dirty="0">
                <a:hlinkClick r:id="rId5"/>
              </a:rPr>
              <a:t>https://www.krenizdravo.hr/wp-content/uploads/2019/09/plastika.jpg?x18533</a:t>
            </a:r>
            <a:endParaRPr lang="hr-HR" dirty="0"/>
          </a:p>
          <a:p>
            <a:r>
              <a:rPr lang="hr-HR" dirty="0">
                <a:hlinkClick r:id="rId6"/>
              </a:rPr>
              <a:t>https://zg-magazin.com.hr/wp-content/uploads/2016/08/jarun.jpg</a:t>
            </a:r>
            <a:endParaRPr lang="hr-HR" dirty="0"/>
          </a:p>
          <a:p>
            <a:r>
              <a:rPr lang="hr-HR" dirty="0">
                <a:hlinkClick r:id="rId7"/>
              </a:rPr>
              <a:t>https://m.vecernji.hr/media/img/1c/f3/5b7723d576f71771b316.jpeg</a:t>
            </a:r>
            <a:endParaRPr lang="hr-HR" dirty="0"/>
          </a:p>
          <a:p>
            <a:r>
              <a:rPr lang="hr-HR" dirty="0">
                <a:hlinkClick r:id="rId8"/>
              </a:rPr>
              <a:t>https://previews.123rf.com/images/gaithshalan/gaithshalan1712/gaithshalan171200780/92067678-the-trash-in-the-forest-in-poland.jpg</a:t>
            </a:r>
            <a:endParaRPr lang="hr-HR" dirty="0"/>
          </a:p>
          <a:p>
            <a:r>
              <a:rPr lang="hr-HR" dirty="0">
                <a:hlinkClick r:id="rId9"/>
              </a:rPr>
              <a:t>https://21kv353d551g29776l2gzifr-wpengine.netdna-ssl.com/wp-content/uploads/2019/07/17650623_web1_190711-LCH-Garbage-Forests1.jpg</a:t>
            </a:r>
            <a:endParaRPr lang="hr-HR" dirty="0"/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71664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ctrTitle"/>
          </p:nvPr>
        </p:nvSpPr>
        <p:spPr>
          <a:xfrm>
            <a:off x="1346200" y="692696"/>
            <a:ext cx="9144000" cy="1496467"/>
          </a:xfrm>
          <a:prstGeom prst="rect">
            <a:avLst/>
          </a:prstGeom>
        </p:spPr>
        <p:txBody>
          <a:bodyPr/>
          <a:lstStyle>
            <a:lvl1pPr>
              <a:defRPr sz="8200">
                <a:solidFill>
                  <a:srgbClr val="00F900"/>
                </a:solidFill>
              </a:defRPr>
            </a:lvl1pPr>
          </a:lstStyle>
          <a:p>
            <a:r>
              <a:rPr lang="hr-HR" b="1">
                <a:solidFill>
                  <a:schemeClr val="accent6">
                    <a:lumMod val="50000"/>
                  </a:schemeClr>
                </a:solidFill>
              </a:rPr>
              <a:t>Hvala na pažnji!</a:t>
            </a:r>
            <a:endParaRPr lang="hr-H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58" name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907" y="2636912"/>
            <a:ext cx="4064585" cy="34136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7B426E-EB87-4893-BDAA-03DE89597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77739"/>
            <a:ext cx="3418990" cy="14121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n-US"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Eko - rime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A93508-400A-4D47-A3E9-CEA422CCA3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07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3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320E12-0D46-499B-963E-BBC9D51B2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4294" y="4777739"/>
            <a:ext cx="7040042" cy="1603589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kern="1200" dirty="0">
                <a:solidFill>
                  <a:schemeClr val="tx1"/>
                </a:solidFill>
              </a:rPr>
              <a:t>Ne </a:t>
            </a:r>
            <a:r>
              <a:rPr lang="en-US" sz="3200" kern="1200" dirty="0" err="1">
                <a:solidFill>
                  <a:schemeClr val="tx1"/>
                </a:solidFill>
              </a:rPr>
              <a:t>bacajte</a:t>
            </a:r>
            <a:r>
              <a:rPr lang="en-US" sz="3200" kern="1200" dirty="0">
                <a:solidFill>
                  <a:schemeClr val="tx1"/>
                </a:solidFill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</a:rPr>
              <a:t>smeće</a:t>
            </a:r>
            <a:r>
              <a:rPr lang="hr-HR" sz="3200" kern="1200" dirty="0">
                <a:solidFill>
                  <a:schemeClr val="tx1"/>
                </a:solidFill>
              </a:rPr>
              <a:t>, </a:t>
            </a:r>
            <a:r>
              <a:rPr lang="en-US" sz="3200" kern="1200" dirty="0" err="1">
                <a:solidFill>
                  <a:schemeClr val="tx1"/>
                </a:solidFill>
              </a:rPr>
              <a:t>zbog</a:t>
            </a:r>
            <a:r>
              <a:rPr lang="en-US" sz="3200" kern="1200" dirty="0">
                <a:solidFill>
                  <a:schemeClr val="tx1"/>
                </a:solidFill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</a:rPr>
              <a:t>dječje</a:t>
            </a:r>
            <a:r>
              <a:rPr lang="en-US" sz="3200" kern="1200" dirty="0">
                <a:solidFill>
                  <a:schemeClr val="tx1"/>
                </a:solidFill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</a:rPr>
              <a:t>sreće</a:t>
            </a:r>
            <a:r>
              <a:rPr lang="en-US" sz="3200" kern="1200" dirty="0">
                <a:solidFill>
                  <a:schemeClr val="tx1"/>
                </a:solidFill>
              </a:rPr>
              <a:t>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kern="1200" dirty="0" err="1">
                <a:solidFill>
                  <a:schemeClr val="tx1"/>
                </a:solidFill>
              </a:rPr>
              <a:t>Kad</a:t>
            </a:r>
            <a:r>
              <a:rPr lang="en-US" sz="3200" kern="1200" dirty="0">
                <a:solidFill>
                  <a:schemeClr val="tx1"/>
                </a:solidFill>
              </a:rPr>
              <a:t> van </a:t>
            </a:r>
            <a:r>
              <a:rPr lang="en-US" sz="3200" kern="1200" dirty="0" err="1">
                <a:solidFill>
                  <a:schemeClr val="tx1"/>
                </a:solidFill>
              </a:rPr>
              <a:t>izađemo</a:t>
            </a:r>
            <a:r>
              <a:rPr lang="en-US" sz="3200" kern="1200" dirty="0">
                <a:solidFill>
                  <a:schemeClr val="tx1"/>
                </a:solidFill>
              </a:rPr>
              <a:t>,</a:t>
            </a:r>
            <a:r>
              <a:rPr lang="hr-HR" sz="3200" kern="1200" dirty="0">
                <a:solidFill>
                  <a:schemeClr val="tx1"/>
                </a:solidFill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</a:rPr>
              <a:t>često</a:t>
            </a:r>
            <a:r>
              <a:rPr lang="en-US" sz="3200" kern="1200" dirty="0">
                <a:solidFill>
                  <a:schemeClr val="tx1"/>
                </a:solidFill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</a:rPr>
              <a:t>smeće</a:t>
            </a:r>
            <a:r>
              <a:rPr lang="en-US" sz="3200" kern="1200" dirty="0">
                <a:solidFill>
                  <a:schemeClr val="tx1"/>
                </a:solidFill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</a:rPr>
              <a:t>nađemo</a:t>
            </a:r>
            <a:r>
              <a:rPr lang="en-US" sz="3200" kern="1200" dirty="0">
                <a:solidFill>
                  <a:schemeClr val="tx1"/>
                </a:solidFill>
              </a:rPr>
              <a:t>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kern="1200" dirty="0" err="1">
                <a:solidFill>
                  <a:schemeClr val="tx1"/>
                </a:solidFill>
              </a:rPr>
              <a:t>Želimo</a:t>
            </a:r>
            <a:r>
              <a:rPr lang="en-US" sz="3200" kern="1200" dirty="0">
                <a:solidFill>
                  <a:schemeClr val="tx1"/>
                </a:solidFill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</a:rPr>
              <a:t>više</a:t>
            </a:r>
            <a:r>
              <a:rPr lang="en-US" sz="3200" kern="1200" dirty="0">
                <a:solidFill>
                  <a:schemeClr val="tx1"/>
                </a:solidFill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</a:rPr>
              <a:t>cvijeća</a:t>
            </a:r>
            <a:r>
              <a:rPr lang="en-US" sz="3200" kern="1200" dirty="0">
                <a:solidFill>
                  <a:schemeClr val="tx1"/>
                </a:solidFill>
              </a:rPr>
              <a:t>, a ne </a:t>
            </a:r>
            <a:r>
              <a:rPr lang="en-US" sz="3200" kern="1200" dirty="0" err="1">
                <a:solidFill>
                  <a:schemeClr val="tx1"/>
                </a:solidFill>
              </a:rPr>
              <a:t>smeća</a:t>
            </a:r>
            <a:r>
              <a:rPr lang="en-US" sz="3200" kern="1200" dirty="0">
                <a:solidFill>
                  <a:schemeClr val="tx1"/>
                </a:solidFill>
              </a:rPr>
              <a:t>!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7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69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8">
            <a:extLst>
              <a:ext uri="{FF2B5EF4-FFF2-40B4-BE49-F238E27FC236}">
                <a16:creationId xmlns:a16="http://schemas.microsoft.com/office/drawing/2014/main" id="{C29C59CE-9D5A-4E64-9F64-161998AB2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20869D-17D6-4EB8-8400-4C7C6BB7F9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24" r="23650" b="3"/>
          <a:stretch/>
        </p:blipFill>
        <p:spPr>
          <a:xfrm>
            <a:off x="2" y="2"/>
            <a:ext cx="2873113" cy="2520153"/>
          </a:xfrm>
          <a:custGeom>
            <a:avLst/>
            <a:gdLst/>
            <a:ahLst/>
            <a:cxnLst/>
            <a:rect l="l" t="t" r="r" b="b"/>
            <a:pathLst>
              <a:path w="2873113" h="2520153">
                <a:moveTo>
                  <a:pt x="0" y="0"/>
                </a:moveTo>
                <a:lnTo>
                  <a:pt x="2863050" y="0"/>
                </a:lnTo>
                <a:lnTo>
                  <a:pt x="2860357" y="23417"/>
                </a:lnTo>
                <a:cubicBezTo>
                  <a:pt x="2854714" y="58297"/>
                  <a:pt x="2848787" y="93209"/>
                  <a:pt x="2846577" y="128562"/>
                </a:cubicBezTo>
                <a:cubicBezTo>
                  <a:pt x="2835325" y="313204"/>
                  <a:pt x="2844701" y="497594"/>
                  <a:pt x="2857292" y="681606"/>
                </a:cubicBezTo>
                <a:cubicBezTo>
                  <a:pt x="2874974" y="930009"/>
                  <a:pt x="2873501" y="1179283"/>
                  <a:pt x="2852872" y="1427485"/>
                </a:cubicBezTo>
                <a:cubicBezTo>
                  <a:pt x="2831655" y="1647555"/>
                  <a:pt x="2835660" y="1869138"/>
                  <a:pt x="2864794" y="2088415"/>
                </a:cubicBezTo>
                <a:cubicBezTo>
                  <a:pt x="2882609" y="2212685"/>
                  <a:pt x="2866535" y="2338091"/>
                  <a:pt x="2864794" y="2462992"/>
                </a:cubicBezTo>
                <a:lnTo>
                  <a:pt x="2863832" y="2503401"/>
                </a:lnTo>
                <a:lnTo>
                  <a:pt x="2759379" y="2506812"/>
                </a:lnTo>
                <a:cubicBezTo>
                  <a:pt x="2718815" y="2505399"/>
                  <a:pt x="2678327" y="2501250"/>
                  <a:pt x="2638141" y="2494371"/>
                </a:cubicBezTo>
                <a:cubicBezTo>
                  <a:pt x="2542898" y="2477013"/>
                  <a:pt x="2447655" y="2484775"/>
                  <a:pt x="2352412" y="2491125"/>
                </a:cubicBezTo>
                <a:cubicBezTo>
                  <a:pt x="2090938" y="2508483"/>
                  <a:pt x="1829464" y="2529652"/>
                  <a:pt x="1567101" y="2515539"/>
                </a:cubicBezTo>
                <a:cubicBezTo>
                  <a:pt x="1511098" y="2512576"/>
                  <a:pt x="1456492" y="2499593"/>
                  <a:pt x="1400871" y="2494229"/>
                </a:cubicBezTo>
                <a:cubicBezTo>
                  <a:pt x="1239211" y="2478564"/>
                  <a:pt x="1078187" y="2496912"/>
                  <a:pt x="916909" y="2504391"/>
                </a:cubicBezTo>
                <a:cubicBezTo>
                  <a:pt x="738423" y="2515144"/>
                  <a:pt x="559493" y="2512971"/>
                  <a:pt x="381262" y="2497899"/>
                </a:cubicBezTo>
                <a:cubicBezTo>
                  <a:pt x="284495" y="2488444"/>
                  <a:pt x="187601" y="2485233"/>
                  <a:pt x="90675" y="2486397"/>
                </a:cubicBezTo>
                <a:lnTo>
                  <a:pt x="0" y="2490996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4106C4-84F9-41AF-954D-B9E58F7951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83" r="-2" b="6832"/>
          <a:stretch/>
        </p:blipFill>
        <p:spPr>
          <a:xfrm>
            <a:off x="3503712" y="404664"/>
            <a:ext cx="1824233" cy="1619618"/>
          </a:xfrm>
          <a:custGeom>
            <a:avLst/>
            <a:gdLst/>
            <a:ahLst/>
            <a:cxnLst/>
            <a:rect l="l" t="t" r="r" b="b"/>
            <a:pathLst>
              <a:path w="2843573" h="2524634">
                <a:moveTo>
                  <a:pt x="26682" y="0"/>
                </a:moveTo>
                <a:lnTo>
                  <a:pt x="2822452" y="0"/>
                </a:lnTo>
                <a:lnTo>
                  <a:pt x="2820993" y="10824"/>
                </a:lnTo>
                <a:cubicBezTo>
                  <a:pt x="2808235" y="122326"/>
                  <a:pt x="2818697" y="233190"/>
                  <a:pt x="2829285" y="343799"/>
                </a:cubicBezTo>
                <a:cubicBezTo>
                  <a:pt x="2840997" y="479092"/>
                  <a:pt x="2837348" y="615270"/>
                  <a:pt x="2818441" y="749749"/>
                </a:cubicBezTo>
                <a:cubicBezTo>
                  <a:pt x="2807788" y="840800"/>
                  <a:pt x="2808044" y="932796"/>
                  <a:pt x="2819207" y="1023783"/>
                </a:cubicBezTo>
                <a:cubicBezTo>
                  <a:pt x="2837578" y="1193205"/>
                  <a:pt x="2863349" y="1363775"/>
                  <a:pt x="2819207" y="1534090"/>
                </a:cubicBezTo>
                <a:cubicBezTo>
                  <a:pt x="2800453" y="1606554"/>
                  <a:pt x="2806449" y="1682589"/>
                  <a:pt x="2816911" y="1756456"/>
                </a:cubicBezTo>
                <a:cubicBezTo>
                  <a:pt x="2833853" y="1883025"/>
                  <a:pt x="2834796" y="2011227"/>
                  <a:pt x="2819717" y="2138038"/>
                </a:cubicBezTo>
                <a:cubicBezTo>
                  <a:pt x="2811335" y="2205118"/>
                  <a:pt x="2811679" y="2273002"/>
                  <a:pt x="2820738" y="2339992"/>
                </a:cubicBezTo>
                <a:cubicBezTo>
                  <a:pt x="2827117" y="2381582"/>
                  <a:pt x="2826415" y="2423364"/>
                  <a:pt x="2825315" y="2465177"/>
                </a:cubicBezTo>
                <a:lnTo>
                  <a:pt x="2825058" y="2479654"/>
                </a:lnTo>
                <a:lnTo>
                  <a:pt x="2679762" y="2483128"/>
                </a:lnTo>
                <a:cubicBezTo>
                  <a:pt x="2618897" y="2485860"/>
                  <a:pt x="2558084" y="2490067"/>
                  <a:pt x="2497351" y="2496347"/>
                </a:cubicBezTo>
                <a:cubicBezTo>
                  <a:pt x="2332771" y="2513422"/>
                  <a:pt x="2168953" y="2506649"/>
                  <a:pt x="2004501" y="2503544"/>
                </a:cubicBezTo>
                <a:cubicBezTo>
                  <a:pt x="1819728" y="2500017"/>
                  <a:pt x="1634831" y="2501710"/>
                  <a:pt x="1450058" y="2501710"/>
                </a:cubicBezTo>
                <a:cubicBezTo>
                  <a:pt x="1369673" y="2501992"/>
                  <a:pt x="1289796" y="2497193"/>
                  <a:pt x="1209792" y="2489009"/>
                </a:cubicBezTo>
                <a:cubicBezTo>
                  <a:pt x="1093723" y="2477295"/>
                  <a:pt x="978288" y="2491407"/>
                  <a:pt x="863997" y="2510177"/>
                </a:cubicBezTo>
                <a:cubicBezTo>
                  <a:pt x="784361" y="2521298"/>
                  <a:pt x="704102" y="2526010"/>
                  <a:pt x="623857" y="2524289"/>
                </a:cubicBezTo>
                <a:cubicBezTo>
                  <a:pt x="427783" y="2524430"/>
                  <a:pt x="232091" y="2514693"/>
                  <a:pt x="36524" y="2497052"/>
                </a:cubicBezTo>
                <a:lnTo>
                  <a:pt x="13350" y="2496674"/>
                </a:lnTo>
                <a:lnTo>
                  <a:pt x="17533" y="2292198"/>
                </a:lnTo>
                <a:cubicBezTo>
                  <a:pt x="19808" y="2209062"/>
                  <a:pt x="21290" y="2125926"/>
                  <a:pt x="17874" y="2042789"/>
                </a:cubicBezTo>
                <a:cubicBezTo>
                  <a:pt x="8899" y="1823109"/>
                  <a:pt x="-1415" y="1603430"/>
                  <a:pt x="13052" y="1383876"/>
                </a:cubicBezTo>
                <a:cubicBezTo>
                  <a:pt x="22963" y="1233390"/>
                  <a:pt x="35957" y="1082147"/>
                  <a:pt x="31938" y="930905"/>
                </a:cubicBezTo>
                <a:cubicBezTo>
                  <a:pt x="27652" y="775629"/>
                  <a:pt x="13587" y="620983"/>
                  <a:pt x="3274" y="466086"/>
                </a:cubicBezTo>
                <a:cubicBezTo>
                  <a:pt x="-4187" y="352451"/>
                  <a:pt x="1117" y="238378"/>
                  <a:pt x="19079" y="125790"/>
                </a:cubicBezTo>
                <a:cubicBezTo>
                  <a:pt x="25442" y="85647"/>
                  <a:pt x="27250" y="45378"/>
                  <a:pt x="26899" y="5094"/>
                </a:cubicBezTo>
                <a:close/>
              </a:path>
            </a:pathLst>
          </a:custGeom>
        </p:spPr>
      </p:pic>
      <p:sp>
        <p:nvSpPr>
          <p:cNvPr id="34" name="sketch line">
            <a:extLst>
              <a:ext uri="{FF2B5EF4-FFF2-40B4-BE49-F238E27FC236}">
                <a16:creationId xmlns:a16="http://schemas.microsoft.com/office/drawing/2014/main" id="{2EA3E16E-E32B-4992-ADBC-EA9C33A6F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1809" y="2579272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34EBD7-F1EF-41F9-925E-60027DC111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89" r="8393" b="1"/>
          <a:stretch/>
        </p:blipFill>
        <p:spPr>
          <a:xfrm>
            <a:off x="1" y="2716074"/>
            <a:ext cx="5909625" cy="4141924"/>
          </a:xfrm>
          <a:custGeom>
            <a:avLst/>
            <a:gdLst/>
            <a:ahLst/>
            <a:cxnLst/>
            <a:rect l="l" t="t" r="r" b="b"/>
            <a:pathLst>
              <a:path w="5909625" h="4141924">
                <a:moveTo>
                  <a:pt x="1823444" y="1329"/>
                </a:moveTo>
                <a:cubicBezTo>
                  <a:pt x="1893960" y="3895"/>
                  <a:pt x="1964367" y="10183"/>
                  <a:pt x="2034428" y="20181"/>
                </a:cubicBezTo>
                <a:cubicBezTo>
                  <a:pt x="2139449" y="36834"/>
                  <a:pt x="2245360" y="26532"/>
                  <a:pt x="2350889" y="19476"/>
                </a:cubicBezTo>
                <a:cubicBezTo>
                  <a:pt x="2478642" y="10867"/>
                  <a:pt x="2606268" y="6210"/>
                  <a:pt x="2734275" y="20323"/>
                </a:cubicBezTo>
                <a:cubicBezTo>
                  <a:pt x="2825326" y="30483"/>
                  <a:pt x="2916886" y="21029"/>
                  <a:pt x="3008193" y="15383"/>
                </a:cubicBezTo>
                <a:cubicBezTo>
                  <a:pt x="3103486" y="8045"/>
                  <a:pt x="3199137" y="8045"/>
                  <a:pt x="3294430" y="15383"/>
                </a:cubicBezTo>
                <a:cubicBezTo>
                  <a:pt x="3381546" y="22750"/>
                  <a:pt x="3469080" y="21000"/>
                  <a:pt x="3555904" y="10161"/>
                </a:cubicBezTo>
                <a:cubicBezTo>
                  <a:pt x="3657497" y="-1693"/>
                  <a:pt x="3759089" y="7480"/>
                  <a:pt x="3860682" y="16089"/>
                </a:cubicBezTo>
                <a:cubicBezTo>
                  <a:pt x="4039485" y="31472"/>
                  <a:pt x="4218161" y="24557"/>
                  <a:pt x="4396583" y="13266"/>
                </a:cubicBezTo>
                <a:cubicBezTo>
                  <a:pt x="4519422" y="6041"/>
                  <a:pt x="4642589" y="10007"/>
                  <a:pt x="4764856" y="25121"/>
                </a:cubicBezTo>
                <a:cubicBezTo>
                  <a:pt x="4813493" y="30483"/>
                  <a:pt x="4862258" y="29496"/>
                  <a:pt x="4911023" y="30483"/>
                </a:cubicBezTo>
                <a:cubicBezTo>
                  <a:pt x="4915721" y="30625"/>
                  <a:pt x="4920801" y="29108"/>
                  <a:pt x="4925690" y="28984"/>
                </a:cubicBezTo>
                <a:lnTo>
                  <a:pt x="4927821" y="30065"/>
                </a:lnTo>
                <a:lnTo>
                  <a:pt x="4960258" y="27641"/>
                </a:lnTo>
                <a:lnTo>
                  <a:pt x="4964870" y="27986"/>
                </a:lnTo>
                <a:lnTo>
                  <a:pt x="4964882" y="27978"/>
                </a:lnTo>
                <a:cubicBezTo>
                  <a:pt x="4969755" y="27908"/>
                  <a:pt x="4974899" y="29284"/>
                  <a:pt x="4979471" y="28790"/>
                </a:cubicBezTo>
                <a:cubicBezTo>
                  <a:pt x="5154578" y="12123"/>
                  <a:pt x="5330536" y="9611"/>
                  <a:pt x="5505974" y="21310"/>
                </a:cubicBezTo>
                <a:cubicBezTo>
                  <a:pt x="5586740" y="25614"/>
                  <a:pt x="5667442" y="25544"/>
                  <a:pt x="5748129" y="23092"/>
                </a:cubicBezTo>
                <a:lnTo>
                  <a:pt x="5892006" y="15658"/>
                </a:lnTo>
                <a:lnTo>
                  <a:pt x="5894187" y="91357"/>
                </a:lnTo>
                <a:cubicBezTo>
                  <a:pt x="5891252" y="119679"/>
                  <a:pt x="5887042" y="148001"/>
                  <a:pt x="5881429" y="176068"/>
                </a:cubicBezTo>
                <a:cubicBezTo>
                  <a:pt x="5868671" y="240494"/>
                  <a:pt x="5878112" y="303645"/>
                  <a:pt x="5888063" y="367433"/>
                </a:cubicBezTo>
                <a:cubicBezTo>
                  <a:pt x="5896291" y="414790"/>
                  <a:pt x="5896291" y="463218"/>
                  <a:pt x="5888063" y="510574"/>
                </a:cubicBezTo>
                <a:cubicBezTo>
                  <a:pt x="5868926" y="612636"/>
                  <a:pt x="5879515" y="714697"/>
                  <a:pt x="5889083" y="815610"/>
                </a:cubicBezTo>
                <a:cubicBezTo>
                  <a:pt x="5901841" y="951224"/>
                  <a:pt x="5908220" y="1085690"/>
                  <a:pt x="5876326" y="1220284"/>
                </a:cubicBezTo>
                <a:cubicBezTo>
                  <a:pt x="5856296" y="1304994"/>
                  <a:pt x="5872754" y="1390981"/>
                  <a:pt x="5883342" y="1475437"/>
                </a:cubicBezTo>
                <a:cubicBezTo>
                  <a:pt x="5891354" y="1538243"/>
                  <a:pt x="5892298" y="1601751"/>
                  <a:pt x="5886149" y="1664761"/>
                </a:cubicBezTo>
                <a:cubicBezTo>
                  <a:pt x="5876836" y="1760329"/>
                  <a:pt x="5880140" y="1856713"/>
                  <a:pt x="5895972" y="1951426"/>
                </a:cubicBezTo>
                <a:cubicBezTo>
                  <a:pt x="5905362" y="2004791"/>
                  <a:pt x="5901727" y="2059623"/>
                  <a:pt x="5885384" y="2111279"/>
                </a:cubicBezTo>
                <a:cubicBezTo>
                  <a:pt x="5861527" y="2185401"/>
                  <a:pt x="5875943" y="2261054"/>
                  <a:pt x="5885384" y="2335942"/>
                </a:cubicBezTo>
                <a:cubicBezTo>
                  <a:pt x="5899545" y="2453440"/>
                  <a:pt x="5916513" y="2570683"/>
                  <a:pt x="5906434" y="2689584"/>
                </a:cubicBezTo>
                <a:cubicBezTo>
                  <a:pt x="5904839" y="2722155"/>
                  <a:pt x="5900310" y="2754521"/>
                  <a:pt x="5892910" y="2786288"/>
                </a:cubicBezTo>
                <a:cubicBezTo>
                  <a:pt x="5859473" y="2908978"/>
                  <a:pt x="5857980" y="3038188"/>
                  <a:pt x="5888573" y="3161618"/>
                </a:cubicBezTo>
                <a:cubicBezTo>
                  <a:pt x="5920978" y="3294426"/>
                  <a:pt x="5914089" y="3426468"/>
                  <a:pt x="5880791" y="3558127"/>
                </a:cubicBezTo>
                <a:cubicBezTo>
                  <a:pt x="5844074" y="3697862"/>
                  <a:pt x="5840847" y="3844294"/>
                  <a:pt x="5871350" y="3985509"/>
                </a:cubicBezTo>
                <a:lnTo>
                  <a:pt x="5884107" y="4141924"/>
                </a:lnTo>
                <a:lnTo>
                  <a:pt x="0" y="4141924"/>
                </a:lnTo>
                <a:lnTo>
                  <a:pt x="0" y="18996"/>
                </a:lnTo>
                <a:lnTo>
                  <a:pt x="114789" y="16636"/>
                </a:lnTo>
                <a:cubicBezTo>
                  <a:pt x="229350" y="12949"/>
                  <a:pt x="343737" y="7904"/>
                  <a:pt x="457838" y="9315"/>
                </a:cubicBezTo>
                <a:cubicBezTo>
                  <a:pt x="553081" y="10444"/>
                  <a:pt x="648070" y="31612"/>
                  <a:pt x="743567" y="27661"/>
                </a:cubicBezTo>
                <a:cubicBezTo>
                  <a:pt x="1032979" y="16089"/>
                  <a:pt x="1322518" y="19899"/>
                  <a:pt x="1611803" y="4799"/>
                </a:cubicBezTo>
                <a:cubicBezTo>
                  <a:pt x="1682301" y="-85"/>
                  <a:pt x="1752927" y="-1238"/>
                  <a:pt x="1823444" y="1329"/>
                </a:cubicBezTo>
                <a:close/>
              </a:path>
            </a:pathLst>
          </a:cu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C8D677-9D31-4D13-81CE-86FFA543A1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01809" y="2846851"/>
            <a:ext cx="4851990" cy="333011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kern="1200" dirty="0" err="1">
                <a:solidFill>
                  <a:schemeClr val="tx1"/>
                </a:solidFill>
              </a:rPr>
              <a:t>Nitko</a:t>
            </a:r>
            <a:r>
              <a:rPr lang="en-US" sz="2200" kern="1200" dirty="0">
                <a:solidFill>
                  <a:schemeClr val="tx1"/>
                </a:solidFill>
              </a:rPr>
              <a:t> od </a:t>
            </a:r>
            <a:r>
              <a:rPr lang="en-US" sz="2200" kern="1200" dirty="0" err="1">
                <a:solidFill>
                  <a:schemeClr val="tx1"/>
                </a:solidFill>
              </a:rPr>
              <a:t>nas</a:t>
            </a:r>
            <a:r>
              <a:rPr lang="en-US" sz="2200" kern="1200" dirty="0">
                <a:solidFill>
                  <a:schemeClr val="tx1"/>
                </a:solidFill>
              </a:rPr>
              <a:t> ne </a:t>
            </a:r>
            <a:r>
              <a:rPr lang="en-US" sz="2200" kern="1200" dirty="0" err="1">
                <a:solidFill>
                  <a:schemeClr val="tx1"/>
                </a:solidFill>
              </a:rPr>
              <a:t>želi</a:t>
            </a:r>
            <a:r>
              <a:rPr lang="en-US" sz="2200" kern="1200" dirty="0">
                <a:solidFill>
                  <a:schemeClr val="tx1"/>
                </a:solidFill>
              </a:rPr>
              <a:t> da </a:t>
            </a:r>
            <a:r>
              <a:rPr lang="en-US" sz="2200" kern="1200" dirty="0" err="1">
                <a:solidFill>
                  <a:schemeClr val="tx1"/>
                </a:solidFill>
              </a:rPr>
              <a:t>zemlja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bude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zagađena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i</a:t>
            </a:r>
            <a:r>
              <a:rPr lang="en-US" sz="2200" kern="1200" dirty="0">
                <a:solidFill>
                  <a:schemeClr val="tx1"/>
                </a:solidFill>
              </a:rPr>
              <a:t> da, </a:t>
            </a:r>
            <a:r>
              <a:rPr lang="en-US" sz="2200" kern="1200" dirty="0" err="1">
                <a:solidFill>
                  <a:schemeClr val="tx1"/>
                </a:solidFill>
              </a:rPr>
              <a:t>kada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izađemo</a:t>
            </a:r>
            <a:r>
              <a:rPr lang="en-US" sz="2200" kern="1200" dirty="0">
                <a:solidFill>
                  <a:schemeClr val="tx1"/>
                </a:solidFill>
              </a:rPr>
              <a:t> van, </a:t>
            </a:r>
            <a:r>
              <a:rPr lang="en-US" sz="2200" kern="1200" dirty="0" err="1">
                <a:solidFill>
                  <a:schemeClr val="tx1"/>
                </a:solidFill>
              </a:rPr>
              <a:t>nađemo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otpad</a:t>
            </a:r>
            <a:r>
              <a:rPr lang="en-US" sz="2200" kern="1200" dirty="0">
                <a:solidFill>
                  <a:schemeClr val="tx1"/>
                </a:solidFill>
              </a:rPr>
              <a:t> - to, ne </a:t>
            </a:r>
            <a:r>
              <a:rPr lang="en-US" sz="2200" kern="1200" dirty="0" err="1">
                <a:solidFill>
                  <a:schemeClr val="tx1"/>
                </a:solidFill>
              </a:rPr>
              <a:t>samo</a:t>
            </a:r>
            <a:r>
              <a:rPr lang="en-US" sz="2200" kern="1200" dirty="0">
                <a:solidFill>
                  <a:schemeClr val="tx1"/>
                </a:solidFill>
              </a:rPr>
              <a:t> da  </a:t>
            </a:r>
            <a:r>
              <a:rPr lang="en-US" sz="2200" kern="1200" dirty="0" err="1">
                <a:solidFill>
                  <a:schemeClr val="tx1"/>
                </a:solidFill>
              </a:rPr>
              <a:t>zagađuje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okoliš</a:t>
            </a:r>
            <a:r>
              <a:rPr lang="en-US" sz="2200" kern="1200" dirty="0">
                <a:solidFill>
                  <a:schemeClr val="tx1"/>
                </a:solidFill>
              </a:rPr>
              <a:t>, </a:t>
            </a:r>
            <a:r>
              <a:rPr lang="en-US" sz="2200" kern="1200" dirty="0" err="1">
                <a:solidFill>
                  <a:schemeClr val="tx1"/>
                </a:solidFill>
              </a:rPr>
              <a:t>nego</a:t>
            </a:r>
            <a:r>
              <a:rPr lang="en-US" sz="2200" kern="1200" dirty="0">
                <a:solidFill>
                  <a:schemeClr val="tx1"/>
                </a:solidFill>
              </a:rPr>
              <a:t> se </a:t>
            </a:r>
            <a:r>
              <a:rPr lang="en-US" sz="2200" kern="1200" dirty="0" err="1">
                <a:solidFill>
                  <a:schemeClr val="tx1"/>
                </a:solidFill>
              </a:rPr>
              <a:t>možemo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ozbiljno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ozlijediti</a:t>
            </a:r>
            <a:r>
              <a:rPr lang="en-US" sz="2200" kern="1200" dirty="0">
                <a:solidFill>
                  <a:schemeClr val="tx1"/>
                </a:solidFill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kern="1200" dirty="0" err="1">
                <a:solidFill>
                  <a:schemeClr val="tx1"/>
                </a:solidFill>
              </a:rPr>
              <a:t>Ako</a:t>
            </a:r>
            <a:r>
              <a:rPr lang="en-US" sz="2200" kern="1200" dirty="0">
                <a:solidFill>
                  <a:schemeClr val="tx1"/>
                </a:solidFill>
              </a:rPr>
              <a:t> ne </a:t>
            </a:r>
            <a:r>
              <a:rPr lang="en-US" sz="2200" kern="1200" dirty="0" err="1">
                <a:solidFill>
                  <a:schemeClr val="tx1"/>
                </a:solidFill>
              </a:rPr>
              <a:t>zbog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Zemlje</a:t>
            </a:r>
            <a:r>
              <a:rPr lang="en-US" sz="2200" kern="1200" dirty="0">
                <a:solidFill>
                  <a:schemeClr val="tx1"/>
                </a:solidFill>
              </a:rPr>
              <a:t>, </a:t>
            </a:r>
            <a:r>
              <a:rPr lang="en-US" sz="2200" kern="1200" dirty="0" err="1">
                <a:solidFill>
                  <a:schemeClr val="tx1"/>
                </a:solidFill>
              </a:rPr>
              <a:t>onda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zbog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na</a:t>
            </a:r>
            <a:r>
              <a:rPr lang="en-US" sz="2200" kern="1200" dirty="0">
                <a:solidFill>
                  <a:schemeClr val="tx1"/>
                </a:solidFill>
              </a:rPr>
              <a:t>,  ne </a:t>
            </a:r>
            <a:r>
              <a:rPr lang="en-US" sz="2200" kern="1200" dirty="0" err="1">
                <a:solidFill>
                  <a:schemeClr val="tx1"/>
                </a:solidFill>
              </a:rPr>
              <a:t>bacajte</a:t>
            </a:r>
            <a:r>
              <a:rPr lang="en-US" sz="2200" kern="1200" dirty="0">
                <a:solidFill>
                  <a:schemeClr val="tx1"/>
                </a:solidFill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</a:rPr>
              <a:t>plastiku</a:t>
            </a:r>
            <a:r>
              <a:rPr lang="en-US" sz="2200" kern="1200" dirty="0">
                <a:solidFill>
                  <a:schemeClr val="tx1"/>
                </a:solidFill>
              </a:rPr>
              <a:t> u </a:t>
            </a:r>
            <a:r>
              <a:rPr lang="en-US" sz="2200" kern="1200" dirty="0" err="1">
                <a:solidFill>
                  <a:schemeClr val="tx1"/>
                </a:solidFill>
              </a:rPr>
              <a:t>okoliš</a:t>
            </a:r>
            <a:r>
              <a:rPr lang="en-US" sz="2200" kern="1200" dirty="0">
                <a:solidFill>
                  <a:schemeClr val="tx1"/>
                </a:solidFill>
              </a:rPr>
              <a:t>!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kern="1200" dirty="0" err="1">
                <a:solidFill>
                  <a:schemeClr val="tx1"/>
                </a:solidFill>
              </a:rPr>
              <a:t>Reciklirajte</a:t>
            </a:r>
            <a:r>
              <a:rPr lang="en-US" sz="2200" kern="1200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24840580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Naš kvart i škola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BF0E5AB8-3D67-4B72-9CFC-38A0F394CAD5}"/>
              </a:ext>
            </a:extLst>
          </p:cNvPr>
          <p:cNvPicPr/>
          <p:nvPr/>
        </p:nvPicPr>
        <p:blipFill rotWithShape="1">
          <a:blip r:embed="rId2"/>
          <a:srcRect l="21752" r="40048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5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5297762" y="2706624"/>
            <a:ext cx="6251110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 kern="1200" dirty="0">
                <a:solidFill>
                  <a:schemeClr val="tx1"/>
                </a:solidFill>
              </a:rPr>
              <a:t>Mi </a:t>
            </a:r>
            <a:r>
              <a:rPr lang="en-US" sz="1400" kern="1200" dirty="0" err="1">
                <a:solidFill>
                  <a:schemeClr val="tx1"/>
                </a:solidFill>
              </a:rPr>
              <a:t>smo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učenici</a:t>
            </a:r>
            <a:r>
              <a:rPr lang="en-US" sz="1400" kern="1200" dirty="0">
                <a:solidFill>
                  <a:schemeClr val="tx1"/>
                </a:solidFill>
              </a:rPr>
              <a:t> 4.d </a:t>
            </a:r>
            <a:r>
              <a:rPr lang="en-US" sz="1400" kern="1200" dirty="0" err="1">
                <a:solidFill>
                  <a:schemeClr val="tx1"/>
                </a:solidFill>
              </a:rPr>
              <a:t>razreda</a:t>
            </a:r>
            <a:r>
              <a:rPr lang="en-US" sz="1400" kern="1200" dirty="0">
                <a:solidFill>
                  <a:schemeClr val="tx1"/>
                </a:solidFill>
              </a:rPr>
              <a:t> OŠ Ivana </a:t>
            </a:r>
            <a:r>
              <a:rPr lang="en-US" sz="1400" kern="1200" dirty="0" err="1">
                <a:solidFill>
                  <a:schemeClr val="tx1"/>
                </a:solidFill>
              </a:rPr>
              <a:t>Meštrovića</a:t>
            </a:r>
            <a:endParaRPr lang="en-US" sz="1400" kern="12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kern="1200" dirty="0" err="1">
                <a:solidFill>
                  <a:schemeClr val="tx1"/>
                </a:solidFill>
              </a:rPr>
              <a:t>Živimo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na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Jarunu</a:t>
            </a:r>
            <a:r>
              <a:rPr lang="en-US" sz="1400" kern="1200" dirty="0">
                <a:solidFill>
                  <a:schemeClr val="tx1"/>
                </a:solidFill>
              </a:rPr>
              <a:t> koji je </a:t>
            </a:r>
            <a:r>
              <a:rPr lang="en-US" sz="1400" kern="1200" dirty="0" err="1">
                <a:solidFill>
                  <a:schemeClr val="tx1"/>
                </a:solidFill>
              </a:rPr>
              <a:t>zagrebački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kvart</a:t>
            </a:r>
            <a:endParaRPr lang="en-US" sz="1400" kern="12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kern="1200" dirty="0" err="1">
                <a:solidFill>
                  <a:schemeClr val="tx1"/>
                </a:solidFill>
              </a:rPr>
              <a:t>Volimo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prirodu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i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često</a:t>
            </a:r>
            <a:r>
              <a:rPr lang="en-US" sz="1400" kern="1200" dirty="0">
                <a:solidFill>
                  <a:schemeClr val="tx1"/>
                </a:solidFill>
              </a:rPr>
              <a:t> se </a:t>
            </a:r>
            <a:r>
              <a:rPr lang="en-US" sz="1400" kern="1200" dirty="0" err="1">
                <a:solidFill>
                  <a:schemeClr val="tx1"/>
                </a:solidFill>
              </a:rPr>
              <a:t>bavimo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sportom</a:t>
            </a:r>
            <a:r>
              <a:rPr lang="en-US" sz="1400" kern="1200" dirty="0">
                <a:solidFill>
                  <a:schemeClr val="tx1"/>
                </a:solidFill>
              </a:rPr>
              <a:t> u </a:t>
            </a:r>
            <a:r>
              <a:rPr lang="en-US" sz="1400" kern="1200" dirty="0" err="1">
                <a:solidFill>
                  <a:schemeClr val="tx1"/>
                </a:solidFill>
              </a:rPr>
              <a:t>blizini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jezera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Jarun</a:t>
            </a:r>
            <a:endParaRPr lang="en-US" sz="1400" kern="12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kern="1200" dirty="0">
                <a:solidFill>
                  <a:schemeClr val="tx1"/>
                </a:solidFill>
              </a:rPr>
              <a:t>U </a:t>
            </a:r>
            <a:r>
              <a:rPr lang="en-US" sz="1400" kern="1200" dirty="0" err="1">
                <a:solidFill>
                  <a:schemeClr val="tx1"/>
                </a:solidFill>
              </a:rPr>
              <a:t>našoj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školi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imamo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školski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vrt</a:t>
            </a:r>
            <a:r>
              <a:rPr lang="en-US" sz="1400" kern="1200" dirty="0">
                <a:solidFill>
                  <a:schemeClr val="tx1"/>
                </a:solidFill>
              </a:rPr>
              <a:t> u </a:t>
            </a:r>
            <a:r>
              <a:rPr lang="en-US" sz="1400" kern="1200" dirty="0" err="1">
                <a:solidFill>
                  <a:schemeClr val="tx1"/>
                </a:solidFill>
              </a:rPr>
              <a:t>kojem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provodimo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mnogo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vremena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na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svježem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zraku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i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bavimo</a:t>
            </a:r>
            <a:r>
              <a:rPr lang="en-US" sz="1400" kern="1200" dirty="0">
                <a:solidFill>
                  <a:schemeClr val="tx1"/>
                </a:solidFill>
              </a:rPr>
              <a:t> se </a:t>
            </a:r>
            <a:r>
              <a:rPr lang="en-US" sz="1400" kern="1200" dirty="0" err="1">
                <a:solidFill>
                  <a:schemeClr val="tx1"/>
                </a:solidFill>
              </a:rPr>
              <a:t>tjelesnom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aktivnošču</a:t>
            </a:r>
            <a:endParaRPr lang="en-US" sz="1400" kern="12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kern="1200" dirty="0" err="1">
                <a:solidFill>
                  <a:schemeClr val="tx1"/>
                </a:solidFill>
              </a:rPr>
              <a:t>Imamo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školsku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zadrugu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Eko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meštri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i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sami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ili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uz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pomoć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učitelja</a:t>
            </a:r>
            <a:r>
              <a:rPr lang="en-US" sz="1400" kern="1200" dirty="0">
                <a:solidFill>
                  <a:schemeClr val="tx1"/>
                </a:solidFill>
              </a:rPr>
              <a:t>/ </a:t>
            </a:r>
            <a:r>
              <a:rPr lang="en-US" sz="1400" kern="1200" dirty="0" err="1">
                <a:solidFill>
                  <a:schemeClr val="tx1"/>
                </a:solidFill>
              </a:rPr>
              <a:t>profesora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izrađujemo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proizvode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koje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zatim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prodajemo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na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štandu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ili</a:t>
            </a:r>
            <a:r>
              <a:rPr lang="en-US" sz="1400" kern="1200" dirty="0">
                <a:solidFill>
                  <a:schemeClr val="tx1"/>
                </a:solidFill>
              </a:rPr>
              <a:t> u online </a:t>
            </a:r>
            <a:r>
              <a:rPr lang="en-US" sz="1400" kern="1200" dirty="0" err="1">
                <a:solidFill>
                  <a:schemeClr val="tx1"/>
                </a:solidFill>
              </a:rPr>
              <a:t>katalogu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na</a:t>
            </a:r>
            <a:r>
              <a:rPr lang="en-US" sz="1400" kern="1200" dirty="0">
                <a:solidFill>
                  <a:schemeClr val="tx1"/>
                </a:solidFill>
              </a:rPr>
              <a:t> koji se </a:t>
            </a:r>
            <a:r>
              <a:rPr lang="en-US" sz="1400" kern="1200" dirty="0" err="1">
                <a:solidFill>
                  <a:schemeClr val="tx1"/>
                </a:solidFill>
              </a:rPr>
              <a:t>može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doći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putem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ove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poveznice</a:t>
            </a:r>
            <a:endParaRPr lang="en-US" sz="1400" kern="12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400" kern="1200" dirty="0">
              <a:solidFill>
                <a:schemeClr val="tx1"/>
              </a:solidFill>
            </a:endParaRPr>
          </a:p>
          <a:p>
            <a:pPr marL="0">
              <a:buFont typeface="Arial" panose="020B0604020202020204" pitchFamily="34" charset="0"/>
              <a:buChar char="•"/>
            </a:pPr>
            <a:endParaRPr lang="en-US" sz="1400" kern="1200" dirty="0">
              <a:solidFill>
                <a:schemeClr val="tx1"/>
              </a:solidFill>
            </a:endParaRPr>
          </a:p>
          <a:p>
            <a:pPr marL="0">
              <a:buFont typeface="Arial" panose="020B0604020202020204" pitchFamily="34" charset="0"/>
              <a:buChar char="•"/>
            </a:pPr>
            <a:r>
              <a:rPr lang="en-US" sz="1400" kern="1200" dirty="0">
                <a:solidFill>
                  <a:schemeClr val="tx1"/>
                </a:solidFill>
              </a:rPr>
              <a:t>Na </a:t>
            </a:r>
            <a:r>
              <a:rPr lang="en-US" sz="1400" kern="1200" dirty="0" err="1">
                <a:solidFill>
                  <a:schemeClr val="tx1"/>
                </a:solidFill>
              </a:rPr>
              <a:t>Jarunu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imamo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jezero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i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mnogo</a:t>
            </a:r>
            <a:r>
              <a:rPr lang="en-US" sz="1400" kern="1200" dirty="0">
                <a:solidFill>
                  <a:schemeClr val="tx1"/>
                </a:solidFill>
              </a:rPr>
              <a:t> </a:t>
            </a:r>
            <a:r>
              <a:rPr lang="en-US" sz="1400" kern="1200" dirty="0" err="1">
                <a:solidFill>
                  <a:schemeClr val="tx1"/>
                </a:solidFill>
              </a:rPr>
              <a:t>potoka</a:t>
            </a:r>
            <a:r>
              <a:rPr lang="en-US" sz="1400" kern="1200" dirty="0">
                <a:solidFill>
                  <a:schemeClr val="tx1"/>
                </a:solidFill>
              </a:rPr>
              <a:t>.</a:t>
            </a:r>
          </a:p>
          <a:p>
            <a:pPr marL="0">
              <a:buFont typeface="Arial" panose="020B0604020202020204" pitchFamily="34" charset="0"/>
              <a:buChar char="•"/>
            </a:pPr>
            <a:r>
              <a:rPr lang="en-US" sz="1400" kern="1200" dirty="0">
                <a:solidFill>
                  <a:schemeClr val="tx1"/>
                </a:solidFill>
              </a:rPr>
              <a:t>                  </a:t>
            </a:r>
          </a:p>
        </p:txBody>
      </p:sp>
      <p:sp>
        <p:nvSpPr>
          <p:cNvPr id="118" name="Shape 118"/>
          <p:cNvSpPr txBox="1"/>
          <p:nvPr/>
        </p:nvSpPr>
        <p:spPr>
          <a:xfrm>
            <a:off x="6193844" y="4653136"/>
            <a:ext cx="3998220" cy="704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defTabSz="457200">
              <a:lnSpc>
                <a:spcPts val="5700"/>
              </a:lnSpc>
              <a:spcBef>
                <a:spcPts val="1400"/>
              </a:spcBef>
              <a:defRPr sz="2400" b="1" i="1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Verdana"/>
                <a:ea typeface="Verdana"/>
                <a:cs typeface="Verdana"/>
                <a:sym typeface="Verdana"/>
                <a:hlinkClick r:id="rId3"/>
              </a:defRPr>
            </a:lvl1pPr>
          </a:lstStyle>
          <a:p>
            <a:pPr>
              <a:defRPr>
                <a:solidFill>
                  <a:srgbClr val="0000EE"/>
                </a:solidFill>
                <a:uFillTx/>
              </a:defRPr>
            </a:pPr>
            <a:r>
              <a:rPr dirty="0">
                <a:solidFill>
                  <a:schemeClr val="accent6">
                    <a:lumMod val="50000"/>
                  </a:schemeClr>
                </a:solidFill>
                <a:uFill>
                  <a:solidFill>
                    <a:srgbClr val="0563C1"/>
                  </a:solidFill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DIGITALNI KATALOG</a:t>
            </a:r>
            <a:endParaRPr sz="1800" u="none" dirty="0">
              <a:solidFill>
                <a:schemeClr val="accent6">
                  <a:lumMod val="50000"/>
                </a:schemeClr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668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9" name="Rectangle 12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itle 1"/>
          <p:cNvSpPr txBox="1">
            <a:spLocks noGrp="1"/>
          </p:cNvSpPr>
          <p:nvPr>
            <p:ph type="title"/>
          </p:nvPr>
        </p:nvSpPr>
        <p:spPr>
          <a:xfrm>
            <a:off x="640080" y="325369"/>
            <a:ext cx="4368602" cy="11216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>
                <a:solidFill>
                  <a:srgbClr val="00F900"/>
                </a:solidFill>
              </a:defRPr>
            </a:lvl1pPr>
          </a:lstStyle>
          <a:p>
            <a:pPr>
              <a:spcBef>
                <a:spcPct val="0"/>
              </a:spcBef>
            </a:pPr>
            <a:r>
              <a:rPr lang="hr-HR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Cilj projekta</a:t>
            </a: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640080" y="1844824"/>
            <a:ext cx="4519816" cy="46878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  <a:defRPr sz="2400" b="1"/>
            </a:pPr>
            <a:r>
              <a:rPr lang="hr-HR" sz="1600" kern="1200" dirty="0">
                <a:solidFill>
                  <a:schemeClr val="tx1"/>
                </a:solidFill>
              </a:rPr>
              <a:t>C</a:t>
            </a:r>
            <a:r>
              <a:rPr lang="en-US" sz="1600" kern="1200" dirty="0" err="1">
                <a:solidFill>
                  <a:schemeClr val="tx1"/>
                </a:solidFill>
              </a:rPr>
              <a:t>ilj</a:t>
            </a:r>
            <a:r>
              <a:rPr lang="hr-HR" sz="1600" kern="1200" dirty="0">
                <a:solidFill>
                  <a:schemeClr val="tx1"/>
                </a:solidFill>
              </a:rPr>
              <a:t> našeg projekta</a:t>
            </a:r>
            <a:r>
              <a:rPr lang="en-US" sz="1600" kern="1200" dirty="0">
                <a:solidFill>
                  <a:schemeClr val="tx1"/>
                </a:solidFill>
              </a:rPr>
              <a:t> je </a:t>
            </a:r>
            <a:r>
              <a:rPr lang="en-US" sz="1600" kern="1200" dirty="0" err="1">
                <a:solidFill>
                  <a:schemeClr val="tx1"/>
                </a:solidFill>
              </a:rPr>
              <a:t>očistiti</a:t>
            </a:r>
            <a:r>
              <a:rPr lang="en-US" sz="1600" kern="1200" dirty="0">
                <a:solidFill>
                  <a:schemeClr val="tx1"/>
                </a:solidFill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</a:rPr>
              <a:t>Zemlju</a:t>
            </a:r>
            <a:r>
              <a:rPr lang="en-US" sz="1600" kern="1200" dirty="0">
                <a:solidFill>
                  <a:schemeClr val="tx1"/>
                </a:solidFill>
              </a:rPr>
              <a:t> od </a:t>
            </a:r>
            <a:r>
              <a:rPr lang="en-US" sz="1600" kern="1200" dirty="0" err="1">
                <a:solidFill>
                  <a:schemeClr val="tx1"/>
                </a:solidFill>
              </a:rPr>
              <a:t>plastike</a:t>
            </a:r>
            <a:r>
              <a:rPr lang="en-US" sz="1600" kern="1200" dirty="0">
                <a:solidFill>
                  <a:schemeClr val="tx1"/>
                </a:solidFill>
              </a:rPr>
              <a:t>,</a:t>
            </a:r>
            <a:endParaRPr lang="hr-HR" sz="1600" kern="1200" dirty="0">
              <a:solidFill>
                <a:schemeClr val="tx1"/>
              </a:solidFill>
            </a:endParaRPr>
          </a:p>
          <a:p>
            <a:pPr marL="0" indent="0">
              <a:buNone/>
              <a:defRPr sz="2400" b="1"/>
            </a:pPr>
            <a:r>
              <a:rPr lang="en-US" sz="1600" kern="1200" dirty="0">
                <a:solidFill>
                  <a:schemeClr val="tx1"/>
                </a:solidFill>
              </a:rPr>
              <a:t>a </a:t>
            </a:r>
            <a:r>
              <a:rPr lang="en-US" sz="1600" kern="1200" dirty="0" err="1">
                <a:solidFill>
                  <a:schemeClr val="tx1"/>
                </a:solidFill>
              </a:rPr>
              <a:t>počinjemo</a:t>
            </a:r>
            <a:r>
              <a:rPr lang="en-US" sz="1600" kern="1200" dirty="0">
                <a:solidFill>
                  <a:schemeClr val="tx1"/>
                </a:solidFill>
              </a:rPr>
              <a:t> od </a:t>
            </a:r>
            <a:r>
              <a:rPr lang="en-US" sz="1600" kern="1200" dirty="0" err="1">
                <a:solidFill>
                  <a:schemeClr val="tx1"/>
                </a:solidFill>
              </a:rPr>
              <a:t>našeg</a:t>
            </a:r>
            <a:r>
              <a:rPr lang="en-US" sz="1600" kern="1200" dirty="0">
                <a:solidFill>
                  <a:schemeClr val="tx1"/>
                </a:solidFill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</a:rPr>
              <a:t>kvarta</a:t>
            </a:r>
            <a:r>
              <a:rPr lang="hr-HR" sz="1600" kern="1200" dirty="0">
                <a:solidFill>
                  <a:schemeClr val="tx1"/>
                </a:solidFill>
              </a:rPr>
              <a:t> </a:t>
            </a:r>
            <a:r>
              <a:rPr lang="en-US" sz="1600" kern="1200" dirty="0">
                <a:solidFill>
                  <a:schemeClr val="tx1"/>
                </a:solidFill>
              </a:rPr>
              <a:t>– </a:t>
            </a:r>
            <a:r>
              <a:rPr lang="en-US" sz="1600" kern="1200" dirty="0" err="1">
                <a:solidFill>
                  <a:schemeClr val="tx1"/>
                </a:solidFill>
              </a:rPr>
              <a:t>Jaruna</a:t>
            </a:r>
            <a:r>
              <a:rPr lang="hr-HR" sz="1600" kern="1200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  <a:defRPr sz="2400" b="1"/>
            </a:pPr>
            <a:endParaRPr lang="en-US" sz="1600" kern="1200" dirty="0">
              <a:solidFill>
                <a:schemeClr val="tx1"/>
              </a:solidFill>
            </a:endParaRPr>
          </a:p>
          <a:p>
            <a:pPr marL="0" indent="0">
              <a:buNone/>
              <a:defRPr sz="2400" b="1"/>
            </a:pPr>
            <a:r>
              <a:rPr lang="en-US" sz="2400" kern="1200" dirty="0" err="1">
                <a:solidFill>
                  <a:schemeClr val="accent6">
                    <a:lumMod val="50000"/>
                  </a:schemeClr>
                </a:solidFill>
              </a:rPr>
              <a:t>Zašto</a:t>
            </a:r>
            <a:r>
              <a:rPr lang="en-US" sz="2400" kern="1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kern="1200" dirty="0" err="1">
                <a:solidFill>
                  <a:schemeClr val="accent6">
                    <a:lumMod val="50000"/>
                  </a:schemeClr>
                </a:solidFill>
              </a:rPr>
              <a:t>smo</a:t>
            </a:r>
            <a:r>
              <a:rPr lang="en-US" sz="2400" kern="1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kern="1200" dirty="0" err="1">
                <a:solidFill>
                  <a:schemeClr val="accent6">
                    <a:lumMod val="50000"/>
                  </a:schemeClr>
                </a:solidFill>
              </a:rPr>
              <a:t>tako</a:t>
            </a:r>
            <a:r>
              <a:rPr lang="en-US" sz="2400" kern="1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kern="1200" dirty="0" err="1">
                <a:solidFill>
                  <a:schemeClr val="accent6">
                    <a:lumMod val="50000"/>
                  </a:schemeClr>
                </a:solidFill>
              </a:rPr>
              <a:t>odlučili</a:t>
            </a:r>
            <a:r>
              <a:rPr lang="en-US" sz="2400" kern="1200" dirty="0">
                <a:solidFill>
                  <a:schemeClr val="accent6">
                    <a:lumMod val="50000"/>
                  </a:schemeClr>
                </a:solidFill>
              </a:rPr>
              <a:t>?</a:t>
            </a:r>
          </a:p>
          <a:p>
            <a:pPr marL="0" indent="0">
              <a:buNone/>
              <a:defRPr sz="2400" b="1"/>
            </a:pPr>
            <a:r>
              <a:rPr lang="en-US" sz="1800" kern="1200" dirty="0">
                <a:solidFill>
                  <a:schemeClr val="tx1"/>
                </a:solidFill>
              </a:rPr>
              <a:t>Od </a:t>
            </a:r>
            <a:r>
              <a:rPr lang="en-US" sz="1800" kern="1200" dirty="0" err="1">
                <a:solidFill>
                  <a:schemeClr val="tx1"/>
                </a:solidFill>
              </a:rPr>
              <a:t>početka</a:t>
            </a:r>
            <a:r>
              <a:rPr lang="en-US" sz="1800" kern="1200" dirty="0">
                <a:solidFill>
                  <a:schemeClr val="tx1"/>
                </a:solidFill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</a:rPr>
              <a:t>prvog</a:t>
            </a:r>
            <a:r>
              <a:rPr lang="en-US" sz="1800" kern="1200" dirty="0">
                <a:solidFill>
                  <a:schemeClr val="tx1"/>
                </a:solidFill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</a:rPr>
              <a:t>razreda</a:t>
            </a:r>
            <a:r>
              <a:rPr lang="en-US" sz="1800" kern="1200" dirty="0">
                <a:solidFill>
                  <a:schemeClr val="tx1"/>
                </a:solidFill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</a:rPr>
              <a:t>razgovaramo</a:t>
            </a:r>
            <a:r>
              <a:rPr lang="en-US" sz="1800" kern="1200" dirty="0">
                <a:solidFill>
                  <a:schemeClr val="tx1"/>
                </a:solidFill>
              </a:rPr>
              <a:t> o </a:t>
            </a:r>
            <a:endParaRPr lang="hr-HR" sz="1800" kern="1200" dirty="0">
              <a:solidFill>
                <a:schemeClr val="tx1"/>
              </a:solidFill>
            </a:endParaRPr>
          </a:p>
          <a:p>
            <a:pPr marL="0" indent="0">
              <a:buNone/>
              <a:defRPr sz="2400" b="1"/>
            </a:pPr>
            <a:r>
              <a:rPr lang="en-US" sz="1800" kern="1200" dirty="0" err="1">
                <a:solidFill>
                  <a:schemeClr val="tx1"/>
                </a:solidFill>
              </a:rPr>
              <a:t>problemu</a:t>
            </a:r>
            <a:r>
              <a:rPr lang="en-US" sz="1800" kern="1200" dirty="0">
                <a:solidFill>
                  <a:schemeClr val="tx1"/>
                </a:solidFill>
              </a:rPr>
              <a:t>  </a:t>
            </a:r>
            <a:r>
              <a:rPr lang="en-US" sz="1800" kern="1200" dirty="0" err="1">
                <a:solidFill>
                  <a:schemeClr val="tx1"/>
                </a:solidFill>
              </a:rPr>
              <a:t>zaštite</a:t>
            </a:r>
            <a:r>
              <a:rPr lang="en-US" sz="1800" kern="1200" dirty="0">
                <a:solidFill>
                  <a:schemeClr val="tx1"/>
                </a:solidFill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</a:rPr>
              <a:t>okoliša</a:t>
            </a:r>
            <a:r>
              <a:rPr lang="en-US" sz="1800" kern="1200" dirty="0">
                <a:solidFill>
                  <a:schemeClr val="tx1"/>
                </a:solidFill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</a:rPr>
              <a:t>ponajviše</a:t>
            </a:r>
            <a:r>
              <a:rPr lang="en-US" sz="1800" kern="1200" dirty="0">
                <a:solidFill>
                  <a:schemeClr val="tx1"/>
                </a:solidFill>
              </a:rPr>
              <a:t> od</a:t>
            </a:r>
            <a:endParaRPr lang="hr-HR" sz="1800" kern="1200" dirty="0">
              <a:solidFill>
                <a:schemeClr val="tx1"/>
              </a:solidFill>
            </a:endParaRPr>
          </a:p>
          <a:p>
            <a:pPr marL="0" indent="0">
              <a:buNone/>
              <a:defRPr sz="2400" b="1"/>
            </a:pPr>
            <a:r>
              <a:rPr lang="en-US" sz="1800" kern="1200" dirty="0" err="1">
                <a:solidFill>
                  <a:schemeClr val="tx1"/>
                </a:solidFill>
              </a:rPr>
              <a:t>plastike</a:t>
            </a:r>
            <a:r>
              <a:rPr lang="en-US" sz="1800" kern="1200" dirty="0">
                <a:solidFill>
                  <a:schemeClr val="tx1"/>
                </a:solidFill>
              </a:rPr>
              <a:t>,</a:t>
            </a:r>
            <a:r>
              <a:rPr lang="hr-HR" sz="1800" kern="1200" dirty="0">
                <a:solidFill>
                  <a:schemeClr val="tx1"/>
                </a:solidFill>
              </a:rPr>
              <a:t> </a:t>
            </a:r>
            <a:r>
              <a:rPr lang="en-US" sz="1800" kern="1200" dirty="0">
                <a:solidFill>
                  <a:schemeClr val="tx1"/>
                </a:solidFill>
              </a:rPr>
              <a:t>a to </a:t>
            </a:r>
            <a:r>
              <a:rPr lang="en-US" sz="1800" kern="1200" dirty="0" err="1">
                <a:solidFill>
                  <a:schemeClr val="tx1"/>
                </a:solidFill>
              </a:rPr>
              <a:t>ćemo</a:t>
            </a:r>
            <a:r>
              <a:rPr lang="en-US" sz="1800" kern="1200" dirty="0">
                <a:solidFill>
                  <a:schemeClr val="tx1"/>
                </a:solidFill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</a:rPr>
              <a:t>posti</a:t>
            </a:r>
            <a:r>
              <a:rPr lang="hr-HR" sz="1800" kern="1200" dirty="0">
                <a:solidFill>
                  <a:schemeClr val="tx1"/>
                </a:solidFill>
              </a:rPr>
              <a:t>ć</a:t>
            </a:r>
            <a:r>
              <a:rPr lang="en-US" sz="1800" kern="1200" dirty="0" err="1">
                <a:solidFill>
                  <a:schemeClr val="tx1"/>
                </a:solidFill>
              </a:rPr>
              <a:t>i</a:t>
            </a:r>
            <a:r>
              <a:rPr lang="en-US" sz="1800" kern="1200" dirty="0">
                <a:solidFill>
                  <a:schemeClr val="tx1"/>
                </a:solidFill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</a:rPr>
              <a:t>tako</a:t>
            </a:r>
            <a:r>
              <a:rPr lang="en-US" sz="1800" kern="1200" dirty="0">
                <a:solidFill>
                  <a:schemeClr val="tx1"/>
                </a:solidFill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</a:rPr>
              <a:t>što</a:t>
            </a:r>
            <a:r>
              <a:rPr lang="en-US" sz="1800" kern="1200" dirty="0">
                <a:solidFill>
                  <a:schemeClr val="tx1"/>
                </a:solidFill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</a:rPr>
              <a:t>ćemo</a:t>
            </a:r>
            <a:endParaRPr lang="hr-HR" sz="1800" kern="1200" dirty="0">
              <a:solidFill>
                <a:schemeClr val="tx1"/>
              </a:solidFill>
            </a:endParaRPr>
          </a:p>
          <a:p>
            <a:pPr marL="0" indent="0">
              <a:buNone/>
              <a:defRPr sz="2400" b="1"/>
            </a:pPr>
            <a:r>
              <a:rPr lang="en-US" sz="1800" kern="1200" dirty="0" err="1">
                <a:solidFill>
                  <a:schemeClr val="tx1"/>
                </a:solidFill>
              </a:rPr>
              <a:t>izraditi</a:t>
            </a:r>
            <a:r>
              <a:rPr lang="en-US" sz="1800" kern="1200" dirty="0">
                <a:solidFill>
                  <a:schemeClr val="tx1"/>
                </a:solidFill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</a:rPr>
              <a:t>naše</a:t>
            </a:r>
            <a:r>
              <a:rPr lang="hr-HR" sz="1800" kern="1200" dirty="0">
                <a:solidFill>
                  <a:schemeClr val="tx1"/>
                </a:solidFill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</a:rPr>
              <a:t>pla</a:t>
            </a:r>
            <a:r>
              <a:rPr lang="hr-HR" sz="1800" kern="1200" dirty="0" err="1">
                <a:solidFill>
                  <a:schemeClr val="tx1"/>
                </a:solidFill>
              </a:rPr>
              <a:t>tnene</a:t>
            </a:r>
            <a:r>
              <a:rPr lang="hr-HR" sz="1800" kern="1200" dirty="0">
                <a:solidFill>
                  <a:schemeClr val="tx1"/>
                </a:solidFill>
              </a:rPr>
              <a:t> torbe</a:t>
            </a:r>
            <a:r>
              <a:rPr lang="en-US" sz="1800" kern="1200" dirty="0">
                <a:solidFill>
                  <a:schemeClr val="tx1"/>
                </a:solidFill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</a:rPr>
              <a:t>i</a:t>
            </a:r>
            <a:r>
              <a:rPr lang="en-US" sz="1800" kern="1200" dirty="0">
                <a:solidFill>
                  <a:schemeClr val="tx1"/>
                </a:solidFill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</a:rPr>
              <a:t>prodavati</a:t>
            </a:r>
            <a:r>
              <a:rPr lang="en-US" sz="1800" kern="1200" dirty="0">
                <a:solidFill>
                  <a:schemeClr val="tx1"/>
                </a:solidFill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</a:rPr>
              <a:t>ih</a:t>
            </a:r>
            <a:r>
              <a:rPr lang="en-US" sz="1800" kern="1200" dirty="0">
                <a:solidFill>
                  <a:schemeClr val="tx1"/>
                </a:solidFill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</a:rPr>
              <a:t>kao</a:t>
            </a:r>
            <a:endParaRPr lang="hr-HR" sz="1800" kern="1200" dirty="0">
              <a:solidFill>
                <a:schemeClr val="tx1"/>
              </a:solidFill>
            </a:endParaRPr>
          </a:p>
          <a:p>
            <a:pPr marL="0" indent="0">
              <a:buNone/>
              <a:defRPr sz="2400" b="1"/>
            </a:pPr>
            <a:r>
              <a:rPr lang="en-US" sz="1800" kern="1200" dirty="0" err="1">
                <a:solidFill>
                  <a:schemeClr val="tx1"/>
                </a:solidFill>
              </a:rPr>
              <a:t>zamjenu</a:t>
            </a:r>
            <a:r>
              <a:rPr lang="en-US" sz="1800" kern="1200" dirty="0">
                <a:solidFill>
                  <a:schemeClr val="tx1"/>
                </a:solidFill>
              </a:rPr>
              <a:t> za</a:t>
            </a:r>
            <a:r>
              <a:rPr lang="hr-HR" sz="1800" kern="1200" dirty="0">
                <a:solidFill>
                  <a:schemeClr val="tx1"/>
                </a:solidFill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</a:rPr>
              <a:t>vrećice</a:t>
            </a:r>
            <a:r>
              <a:rPr lang="en-US" sz="1800" kern="1200" dirty="0">
                <a:solidFill>
                  <a:schemeClr val="tx1"/>
                </a:solidFill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</a:rPr>
              <a:t>načinjene</a:t>
            </a:r>
            <a:r>
              <a:rPr lang="en-US" sz="1800" kern="1200" dirty="0">
                <a:solidFill>
                  <a:schemeClr val="tx1"/>
                </a:solidFill>
              </a:rPr>
              <a:t> od </a:t>
            </a:r>
            <a:r>
              <a:rPr lang="en-US" sz="1800" kern="1200" dirty="0" err="1">
                <a:solidFill>
                  <a:schemeClr val="tx1"/>
                </a:solidFill>
              </a:rPr>
              <a:t>plastike</a:t>
            </a:r>
            <a:r>
              <a:rPr lang="hr-HR" sz="1800" kern="1200" dirty="0">
                <a:solidFill>
                  <a:schemeClr val="tx1"/>
                </a:solidFill>
              </a:rPr>
              <a:t>.</a:t>
            </a:r>
            <a:r>
              <a:rPr lang="en-US" sz="1800" kern="1200" dirty="0">
                <a:solidFill>
                  <a:schemeClr val="tx1"/>
                </a:solidFill>
              </a:rPr>
              <a:t> </a:t>
            </a:r>
          </a:p>
          <a:p>
            <a:pPr marL="0">
              <a:buFont typeface="Arial" panose="020B0604020202020204" pitchFamily="34" charset="0"/>
              <a:buChar char="•"/>
              <a:defRPr sz="2400" b="1"/>
            </a:pPr>
            <a:endParaRPr lang="en-US" sz="1200" kern="1200" dirty="0">
              <a:solidFill>
                <a:schemeClr val="tx1"/>
              </a:solidFill>
            </a:endParaRPr>
          </a:p>
        </p:txBody>
      </p:sp>
      <p:pic>
        <p:nvPicPr>
          <p:cNvPr id="124" name="pasted-image.tiff"/>
          <p:cNvPicPr>
            <a:picLocks noChangeAspect="1"/>
          </p:cNvPicPr>
          <p:nvPr/>
        </p:nvPicPr>
        <p:blipFill rotWithShape="1">
          <a:blip r:embed="rId2"/>
          <a:srcRect l="15106" r="18028" b="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2">
            <a:extLst>
              <a:ext uri="{FF2B5EF4-FFF2-40B4-BE49-F238E27FC236}">
                <a16:creationId xmlns:a16="http://schemas.microsoft.com/office/drawing/2014/main" id="{1EE285D5-8110-4AE6-AF36-F83E457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F29A219-8B48-48F2-8F82-699CE7AF6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328" y="464408"/>
            <a:ext cx="4399872" cy="164253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Izvanučionička nastava</a:t>
            </a:r>
          </a:p>
        </p:txBody>
      </p:sp>
      <p:sp>
        <p:nvSpPr>
          <p:cNvPr id="3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328" y="2457800"/>
            <a:ext cx="3877056" cy="18288"/>
          </a:xfrm>
          <a:custGeom>
            <a:avLst/>
            <a:gdLst>
              <a:gd name="connsiteX0" fmla="*/ 0 w 3877056"/>
              <a:gd name="connsiteY0" fmla="*/ 0 h 18288"/>
              <a:gd name="connsiteX1" fmla="*/ 723717 w 3877056"/>
              <a:gd name="connsiteY1" fmla="*/ 0 h 18288"/>
              <a:gd name="connsiteX2" fmla="*/ 1447434 w 3877056"/>
              <a:gd name="connsiteY2" fmla="*/ 0 h 18288"/>
              <a:gd name="connsiteX3" fmla="*/ 1977299 w 3877056"/>
              <a:gd name="connsiteY3" fmla="*/ 0 h 18288"/>
              <a:gd name="connsiteX4" fmla="*/ 2623475 w 3877056"/>
              <a:gd name="connsiteY4" fmla="*/ 0 h 18288"/>
              <a:gd name="connsiteX5" fmla="*/ 3192109 w 3877056"/>
              <a:gd name="connsiteY5" fmla="*/ 0 h 18288"/>
              <a:gd name="connsiteX6" fmla="*/ 3877056 w 3877056"/>
              <a:gd name="connsiteY6" fmla="*/ 0 h 18288"/>
              <a:gd name="connsiteX7" fmla="*/ 3877056 w 3877056"/>
              <a:gd name="connsiteY7" fmla="*/ 18288 h 18288"/>
              <a:gd name="connsiteX8" fmla="*/ 3230880 w 3877056"/>
              <a:gd name="connsiteY8" fmla="*/ 18288 h 18288"/>
              <a:gd name="connsiteX9" fmla="*/ 2662245 w 3877056"/>
              <a:gd name="connsiteY9" fmla="*/ 18288 h 18288"/>
              <a:gd name="connsiteX10" fmla="*/ 2016069 w 3877056"/>
              <a:gd name="connsiteY10" fmla="*/ 18288 h 18288"/>
              <a:gd name="connsiteX11" fmla="*/ 1408664 w 3877056"/>
              <a:gd name="connsiteY11" fmla="*/ 18288 h 18288"/>
              <a:gd name="connsiteX12" fmla="*/ 840029 w 3877056"/>
              <a:gd name="connsiteY12" fmla="*/ 18288 h 18288"/>
              <a:gd name="connsiteX13" fmla="*/ 0 w 3877056"/>
              <a:gd name="connsiteY13" fmla="*/ 18288 h 18288"/>
              <a:gd name="connsiteX14" fmla="*/ 0 w 3877056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7056" h="18288" fill="none" extrusionOk="0">
                <a:moveTo>
                  <a:pt x="0" y="0"/>
                </a:moveTo>
                <a:cubicBezTo>
                  <a:pt x="155902" y="14477"/>
                  <a:pt x="567164" y="18992"/>
                  <a:pt x="723717" y="0"/>
                </a:cubicBezTo>
                <a:cubicBezTo>
                  <a:pt x="880270" y="-18992"/>
                  <a:pt x="1230427" y="-33316"/>
                  <a:pt x="1447434" y="0"/>
                </a:cubicBezTo>
                <a:cubicBezTo>
                  <a:pt x="1664441" y="33316"/>
                  <a:pt x="1866557" y="5702"/>
                  <a:pt x="1977299" y="0"/>
                </a:cubicBezTo>
                <a:cubicBezTo>
                  <a:pt x="2088041" y="-5702"/>
                  <a:pt x="2302485" y="24099"/>
                  <a:pt x="2623475" y="0"/>
                </a:cubicBezTo>
                <a:cubicBezTo>
                  <a:pt x="2944465" y="-24099"/>
                  <a:pt x="2993399" y="-19795"/>
                  <a:pt x="3192109" y="0"/>
                </a:cubicBezTo>
                <a:cubicBezTo>
                  <a:pt x="3390819" y="19795"/>
                  <a:pt x="3581349" y="-26551"/>
                  <a:pt x="3877056" y="0"/>
                </a:cubicBezTo>
                <a:cubicBezTo>
                  <a:pt x="3877095" y="7328"/>
                  <a:pt x="3877675" y="9982"/>
                  <a:pt x="3877056" y="18288"/>
                </a:cubicBezTo>
                <a:cubicBezTo>
                  <a:pt x="3576596" y="42394"/>
                  <a:pt x="3502355" y="16962"/>
                  <a:pt x="3230880" y="18288"/>
                </a:cubicBezTo>
                <a:cubicBezTo>
                  <a:pt x="2959405" y="19614"/>
                  <a:pt x="2924948" y="18543"/>
                  <a:pt x="2662245" y="18288"/>
                </a:cubicBezTo>
                <a:cubicBezTo>
                  <a:pt x="2399543" y="18033"/>
                  <a:pt x="2231855" y="26028"/>
                  <a:pt x="2016069" y="18288"/>
                </a:cubicBezTo>
                <a:cubicBezTo>
                  <a:pt x="1800283" y="10548"/>
                  <a:pt x="1665927" y="755"/>
                  <a:pt x="1408664" y="18288"/>
                </a:cubicBezTo>
                <a:cubicBezTo>
                  <a:pt x="1151402" y="35821"/>
                  <a:pt x="1016899" y="28407"/>
                  <a:pt x="840029" y="18288"/>
                </a:cubicBezTo>
                <a:cubicBezTo>
                  <a:pt x="663160" y="8169"/>
                  <a:pt x="304031" y="-14425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877056" h="18288" stroke="0" extrusionOk="0">
                <a:moveTo>
                  <a:pt x="0" y="0"/>
                </a:moveTo>
                <a:cubicBezTo>
                  <a:pt x="205869" y="28368"/>
                  <a:pt x="460328" y="6409"/>
                  <a:pt x="646176" y="0"/>
                </a:cubicBezTo>
                <a:cubicBezTo>
                  <a:pt x="832024" y="-6409"/>
                  <a:pt x="1043494" y="26447"/>
                  <a:pt x="1331123" y="0"/>
                </a:cubicBezTo>
                <a:cubicBezTo>
                  <a:pt x="1618752" y="-26447"/>
                  <a:pt x="1675797" y="-26969"/>
                  <a:pt x="1938528" y="0"/>
                </a:cubicBezTo>
                <a:cubicBezTo>
                  <a:pt x="2201259" y="26969"/>
                  <a:pt x="2439942" y="23453"/>
                  <a:pt x="2662245" y="0"/>
                </a:cubicBezTo>
                <a:cubicBezTo>
                  <a:pt x="2884548" y="-23453"/>
                  <a:pt x="3094562" y="-7899"/>
                  <a:pt x="3308421" y="0"/>
                </a:cubicBezTo>
                <a:cubicBezTo>
                  <a:pt x="3522280" y="7899"/>
                  <a:pt x="3615459" y="3066"/>
                  <a:pt x="3877056" y="0"/>
                </a:cubicBezTo>
                <a:cubicBezTo>
                  <a:pt x="3877383" y="8595"/>
                  <a:pt x="3876984" y="13110"/>
                  <a:pt x="3877056" y="18288"/>
                </a:cubicBezTo>
                <a:cubicBezTo>
                  <a:pt x="3624575" y="4903"/>
                  <a:pt x="3478089" y="20597"/>
                  <a:pt x="3230880" y="18288"/>
                </a:cubicBezTo>
                <a:cubicBezTo>
                  <a:pt x="2983671" y="15979"/>
                  <a:pt x="2743376" y="19903"/>
                  <a:pt x="2507163" y="18288"/>
                </a:cubicBezTo>
                <a:cubicBezTo>
                  <a:pt x="2270950" y="16673"/>
                  <a:pt x="1992617" y="19013"/>
                  <a:pt x="1822216" y="18288"/>
                </a:cubicBezTo>
                <a:cubicBezTo>
                  <a:pt x="1651815" y="17563"/>
                  <a:pt x="1370782" y="42338"/>
                  <a:pt x="1253581" y="18288"/>
                </a:cubicBezTo>
                <a:cubicBezTo>
                  <a:pt x="1136380" y="-5762"/>
                  <a:pt x="854528" y="8046"/>
                  <a:pt x="723717" y="18288"/>
                </a:cubicBezTo>
                <a:cubicBezTo>
                  <a:pt x="592906" y="28530"/>
                  <a:pt x="166343" y="24405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2280782-5959-4DD4-940E-68E2D7333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489" y="2741264"/>
            <a:ext cx="4404039" cy="338639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hr-HR" sz="2400" dirty="0">
                <a:effectLst/>
                <a:ea typeface="PMingLiU" panose="02020500000000000000" pitchFamily="18" charset="-120"/>
              </a:rPr>
              <a:t>Na </a:t>
            </a:r>
            <a:r>
              <a:rPr lang="en-US" sz="2400" dirty="0" err="1">
                <a:effectLst/>
                <a:ea typeface="PMingLiU" panose="02020500000000000000" pitchFamily="18" charset="-120"/>
              </a:rPr>
              <a:t>izvanučioničkoj</a:t>
            </a:r>
            <a:r>
              <a:rPr lang="en-US" sz="2400" dirty="0">
                <a:effectLst/>
                <a:ea typeface="PMingLiU" panose="02020500000000000000" pitchFamily="18" charset="-120"/>
              </a:rPr>
              <a:t> </a:t>
            </a:r>
            <a:r>
              <a:rPr lang="en-US" sz="2400" dirty="0" err="1">
                <a:effectLst/>
                <a:ea typeface="PMingLiU" panose="02020500000000000000" pitchFamily="18" charset="-120"/>
              </a:rPr>
              <a:t>nastavi</a:t>
            </a:r>
            <a:r>
              <a:rPr lang="en-US" sz="2400" dirty="0">
                <a:effectLst/>
                <a:ea typeface="PMingLiU" panose="02020500000000000000" pitchFamily="18" charset="-120"/>
              </a:rPr>
              <a:t> </a:t>
            </a:r>
            <a:r>
              <a:rPr lang="en-US" sz="2400" dirty="0" err="1">
                <a:effectLst/>
                <a:ea typeface="PMingLiU" panose="02020500000000000000" pitchFamily="18" charset="-120"/>
              </a:rPr>
              <a:t>prošetali</a:t>
            </a:r>
            <a:r>
              <a:rPr lang="en-US" sz="2400" dirty="0">
                <a:effectLst/>
                <a:ea typeface="PMingLiU" panose="02020500000000000000" pitchFamily="18" charset="-120"/>
              </a:rPr>
              <a:t> </a:t>
            </a:r>
            <a:r>
              <a:rPr lang="en-US" sz="2400" dirty="0" err="1">
                <a:effectLst/>
                <a:ea typeface="PMingLiU" panose="02020500000000000000" pitchFamily="18" charset="-120"/>
              </a:rPr>
              <a:t>smo</a:t>
            </a:r>
            <a:r>
              <a:rPr lang="en-US" sz="2400" dirty="0">
                <a:effectLst/>
                <a:ea typeface="PMingLiU" panose="02020500000000000000" pitchFamily="18" charset="-120"/>
              </a:rPr>
              <a:t> </a:t>
            </a:r>
            <a:r>
              <a:rPr lang="en-US" sz="2400" dirty="0" err="1">
                <a:effectLst/>
                <a:ea typeface="PMingLiU" panose="02020500000000000000" pitchFamily="18" charset="-120"/>
              </a:rPr>
              <a:t>uz</a:t>
            </a:r>
            <a:r>
              <a:rPr lang="en-US" sz="2400" dirty="0">
                <a:effectLst/>
                <a:ea typeface="PMingLiU" panose="02020500000000000000" pitchFamily="18" charset="-120"/>
              </a:rPr>
              <a:t> </a:t>
            </a:r>
            <a:r>
              <a:rPr lang="en-US" sz="2400" dirty="0" err="1">
                <a:effectLst/>
                <a:ea typeface="PMingLiU" panose="02020500000000000000" pitchFamily="18" charset="-120"/>
              </a:rPr>
              <a:t>vode</a:t>
            </a:r>
            <a:r>
              <a:rPr lang="en-US" sz="2400" dirty="0">
                <a:effectLst/>
                <a:ea typeface="PMingLiU" panose="02020500000000000000" pitchFamily="18" charset="-120"/>
              </a:rPr>
              <a:t> u </a:t>
            </a:r>
            <a:r>
              <a:rPr lang="en-US" sz="2400" dirty="0" err="1">
                <a:effectLst/>
                <a:ea typeface="PMingLiU" panose="02020500000000000000" pitchFamily="18" charset="-120"/>
              </a:rPr>
              <a:t>našem</a:t>
            </a:r>
            <a:r>
              <a:rPr lang="en-US" sz="2400" dirty="0">
                <a:effectLst/>
                <a:ea typeface="PMingLiU" panose="02020500000000000000" pitchFamily="18" charset="-120"/>
              </a:rPr>
              <a:t> </a:t>
            </a:r>
            <a:r>
              <a:rPr lang="en-US" sz="2400" dirty="0" err="1">
                <a:effectLst/>
                <a:ea typeface="PMingLiU" panose="02020500000000000000" pitchFamily="18" charset="-120"/>
              </a:rPr>
              <a:t>naselju</a:t>
            </a:r>
            <a:r>
              <a:rPr lang="en-US" sz="2400" dirty="0">
                <a:effectLst/>
                <a:ea typeface="PMingLiU" panose="02020500000000000000" pitchFamily="18" charset="-120"/>
              </a:rPr>
              <a:t> - </a:t>
            </a:r>
            <a:r>
              <a:rPr lang="en-US" sz="2400" dirty="0" err="1">
                <a:effectLst/>
                <a:ea typeface="PMingLiU" panose="02020500000000000000" pitchFamily="18" charset="-120"/>
              </a:rPr>
              <a:t>potoke</a:t>
            </a:r>
            <a:r>
              <a:rPr lang="en-US" sz="2400" dirty="0">
                <a:effectLst/>
                <a:ea typeface="PMingLiU" panose="02020500000000000000" pitchFamily="18" charset="-120"/>
              </a:rPr>
              <a:t> </a:t>
            </a:r>
            <a:r>
              <a:rPr lang="en-US" sz="2400" dirty="0" err="1">
                <a:effectLst/>
                <a:ea typeface="PMingLiU" panose="02020500000000000000" pitchFamily="18" charset="-120"/>
              </a:rPr>
              <a:t>Črnomerec</a:t>
            </a:r>
            <a:r>
              <a:rPr lang="en-US" sz="2400" dirty="0">
                <a:effectLst/>
                <a:ea typeface="PMingLiU" panose="02020500000000000000" pitchFamily="18" charset="-120"/>
              </a:rPr>
              <a:t>, </a:t>
            </a:r>
            <a:r>
              <a:rPr lang="en-US" sz="2400" dirty="0" err="1">
                <a:effectLst/>
                <a:ea typeface="PMingLiU" panose="02020500000000000000" pitchFamily="18" charset="-120"/>
              </a:rPr>
              <a:t>Kustošak</a:t>
            </a:r>
            <a:r>
              <a:rPr lang="en-US" sz="2400" dirty="0">
                <a:effectLst/>
                <a:ea typeface="PMingLiU" panose="02020500000000000000" pitchFamily="18" charset="-120"/>
              </a:rPr>
              <a:t> </a:t>
            </a:r>
            <a:r>
              <a:rPr lang="en-US" sz="2400" dirty="0" err="1">
                <a:effectLst/>
                <a:ea typeface="PMingLiU" panose="02020500000000000000" pitchFamily="18" charset="-120"/>
              </a:rPr>
              <a:t>i</a:t>
            </a:r>
            <a:r>
              <a:rPr lang="en-US" sz="2400" dirty="0">
                <a:effectLst/>
                <a:ea typeface="PMingLiU" panose="02020500000000000000" pitchFamily="18" charset="-120"/>
              </a:rPr>
              <a:t> </a:t>
            </a:r>
            <a:r>
              <a:rPr lang="en-US" sz="2400" dirty="0" err="1">
                <a:effectLst/>
                <a:ea typeface="PMingLiU" panose="02020500000000000000" pitchFamily="18" charset="-120"/>
              </a:rPr>
              <a:t>Vrapčak</a:t>
            </a:r>
            <a:r>
              <a:rPr lang="en-US" sz="2400" dirty="0">
                <a:effectLst/>
                <a:ea typeface="PMingLiU" panose="02020500000000000000" pitchFamily="18" charset="-120"/>
              </a:rPr>
              <a:t> </a:t>
            </a:r>
            <a:r>
              <a:rPr lang="en-US" sz="2400" dirty="0" err="1">
                <a:effectLst/>
                <a:ea typeface="PMingLiU" panose="02020500000000000000" pitchFamily="18" charset="-120"/>
              </a:rPr>
              <a:t>čije</a:t>
            </a:r>
            <a:r>
              <a:rPr lang="en-US" sz="2400" dirty="0">
                <a:effectLst/>
                <a:ea typeface="PMingLiU" panose="02020500000000000000" pitchFamily="18" charset="-120"/>
              </a:rPr>
              <a:t> se </a:t>
            </a:r>
            <a:r>
              <a:rPr lang="en-US" sz="2400" dirty="0" err="1">
                <a:effectLst/>
                <a:ea typeface="PMingLiU" panose="02020500000000000000" pitchFamily="18" charset="-120"/>
              </a:rPr>
              <a:t>vode</a:t>
            </a:r>
            <a:r>
              <a:rPr lang="en-US" sz="2400" dirty="0">
                <a:effectLst/>
                <a:ea typeface="PMingLiU" panose="02020500000000000000" pitchFamily="18" charset="-120"/>
              </a:rPr>
              <a:t> </a:t>
            </a:r>
            <a:r>
              <a:rPr lang="en-US" sz="2400" dirty="0" err="1">
                <a:effectLst/>
                <a:ea typeface="PMingLiU" panose="02020500000000000000" pitchFamily="18" charset="-120"/>
              </a:rPr>
              <a:t>ulijevaju</a:t>
            </a:r>
            <a:r>
              <a:rPr lang="en-US" sz="2400" dirty="0">
                <a:effectLst/>
                <a:ea typeface="PMingLiU" panose="02020500000000000000" pitchFamily="18" charset="-120"/>
              </a:rPr>
              <a:t> u </a:t>
            </a:r>
            <a:r>
              <a:rPr lang="en-US" sz="2400" dirty="0" err="1">
                <a:effectLst/>
                <a:ea typeface="PMingLiU" panose="02020500000000000000" pitchFamily="18" charset="-120"/>
              </a:rPr>
              <a:t>rijeku</a:t>
            </a:r>
            <a:r>
              <a:rPr lang="en-US" sz="2400" dirty="0">
                <a:effectLst/>
                <a:ea typeface="PMingLiU" panose="02020500000000000000" pitchFamily="18" charset="-120"/>
              </a:rPr>
              <a:t> </a:t>
            </a:r>
            <a:r>
              <a:rPr lang="en-US" sz="2400" dirty="0" err="1">
                <a:effectLst/>
                <a:ea typeface="PMingLiU" panose="02020500000000000000" pitchFamily="18" charset="-120"/>
              </a:rPr>
              <a:t>Savu</a:t>
            </a:r>
            <a:r>
              <a:rPr lang="en-US" sz="2400" dirty="0">
                <a:effectLst/>
                <a:ea typeface="PMingLiU" panose="02020500000000000000" pitchFamily="18" charset="-120"/>
              </a:rPr>
              <a:t> </a:t>
            </a:r>
            <a:r>
              <a:rPr lang="en-US" sz="2400" dirty="0" err="1">
                <a:effectLst/>
                <a:ea typeface="PMingLiU" panose="02020500000000000000" pitchFamily="18" charset="-120"/>
              </a:rPr>
              <a:t>te</a:t>
            </a:r>
            <a:r>
              <a:rPr lang="en-US" sz="2400" dirty="0">
                <a:effectLst/>
                <a:ea typeface="PMingLiU" panose="02020500000000000000" pitchFamily="18" charset="-120"/>
              </a:rPr>
              <a:t> </a:t>
            </a:r>
            <a:r>
              <a:rPr lang="en-US" sz="2400" dirty="0" err="1">
                <a:effectLst/>
                <a:ea typeface="PMingLiU" panose="02020500000000000000" pitchFamily="18" charset="-120"/>
              </a:rPr>
              <a:t>jezero</a:t>
            </a:r>
            <a:r>
              <a:rPr lang="en-US" sz="2400" dirty="0">
                <a:effectLst/>
                <a:ea typeface="PMingLiU" panose="02020500000000000000" pitchFamily="18" charset="-120"/>
              </a:rPr>
              <a:t> </a:t>
            </a:r>
            <a:r>
              <a:rPr lang="en-US" sz="2400" dirty="0" err="1">
                <a:effectLst/>
                <a:ea typeface="PMingLiU" panose="02020500000000000000" pitchFamily="18" charset="-120"/>
              </a:rPr>
              <a:t>Jarun</a:t>
            </a:r>
            <a:r>
              <a:rPr lang="en-US" sz="2400" dirty="0">
                <a:effectLst/>
                <a:ea typeface="PMingLiU" panose="02020500000000000000" pitchFamily="18" charset="-120"/>
              </a:rPr>
              <a:t>. </a:t>
            </a:r>
            <a:r>
              <a:rPr lang="en-US" sz="2400" dirty="0" err="1">
                <a:effectLst/>
                <a:ea typeface="PMingLiU" panose="02020500000000000000" pitchFamily="18" charset="-120"/>
              </a:rPr>
              <a:t>Priroda</a:t>
            </a:r>
            <a:r>
              <a:rPr lang="en-US" sz="2400" dirty="0">
                <a:effectLst/>
                <a:ea typeface="PMingLiU" panose="02020500000000000000" pitchFamily="18" charset="-120"/>
              </a:rPr>
              <a:t> je </a:t>
            </a:r>
            <a:r>
              <a:rPr lang="en-US" sz="2400" dirty="0" err="1">
                <a:effectLst/>
                <a:ea typeface="PMingLiU" panose="02020500000000000000" pitchFamily="18" charset="-120"/>
              </a:rPr>
              <a:t>tamo</a:t>
            </a:r>
            <a:r>
              <a:rPr lang="en-US" sz="2400" dirty="0">
                <a:effectLst/>
                <a:ea typeface="PMingLiU" panose="02020500000000000000" pitchFamily="18" charset="-120"/>
              </a:rPr>
              <a:t> </a:t>
            </a:r>
            <a:r>
              <a:rPr lang="en-US" sz="2400" dirty="0" err="1">
                <a:effectLst/>
                <a:ea typeface="PMingLiU" panose="02020500000000000000" pitchFamily="18" charset="-120"/>
              </a:rPr>
              <a:t>predivna</a:t>
            </a:r>
            <a:r>
              <a:rPr lang="en-US" sz="2400" dirty="0">
                <a:effectLst/>
                <a:ea typeface="PMingLiU" panose="02020500000000000000" pitchFamily="18" charset="-120"/>
              </a:rPr>
              <a:t> </a:t>
            </a:r>
            <a:r>
              <a:rPr lang="en-US" sz="2400" dirty="0" err="1">
                <a:effectLst/>
                <a:ea typeface="PMingLiU" panose="02020500000000000000" pitchFamily="18" charset="-120"/>
              </a:rPr>
              <a:t>i</a:t>
            </a:r>
            <a:r>
              <a:rPr lang="en-US" sz="2400" dirty="0">
                <a:effectLst/>
                <a:ea typeface="PMingLiU" panose="02020500000000000000" pitchFamily="18" charset="-120"/>
              </a:rPr>
              <a:t> </a:t>
            </a:r>
            <a:r>
              <a:rPr lang="en-US" sz="2400" dirty="0" err="1">
                <a:effectLst/>
                <a:ea typeface="PMingLiU" panose="02020500000000000000" pitchFamily="18" charset="-120"/>
              </a:rPr>
              <a:t>oko</a:t>
            </a:r>
            <a:r>
              <a:rPr lang="en-US" sz="2400" dirty="0">
                <a:effectLst/>
                <a:ea typeface="PMingLiU" panose="02020500000000000000" pitchFamily="18" charset="-120"/>
              </a:rPr>
              <a:t> </a:t>
            </a:r>
            <a:r>
              <a:rPr lang="en-US" sz="2400" dirty="0" err="1">
                <a:effectLst/>
                <a:ea typeface="PMingLiU" panose="02020500000000000000" pitchFamily="18" charset="-120"/>
              </a:rPr>
              <a:t>voda</a:t>
            </a:r>
            <a:r>
              <a:rPr lang="en-US" sz="2400" dirty="0">
                <a:effectLst/>
                <a:ea typeface="PMingLiU" panose="02020500000000000000" pitchFamily="18" charset="-120"/>
              </a:rPr>
              <a:t> </a:t>
            </a:r>
            <a:r>
              <a:rPr lang="en-US" sz="2400" dirty="0" err="1">
                <a:effectLst/>
                <a:ea typeface="PMingLiU" panose="02020500000000000000" pitchFamily="18" charset="-120"/>
              </a:rPr>
              <a:t>i</a:t>
            </a:r>
            <a:r>
              <a:rPr lang="en-US" sz="2400" dirty="0">
                <a:effectLst/>
                <a:ea typeface="PMingLiU" panose="02020500000000000000" pitchFamily="18" charset="-120"/>
              </a:rPr>
              <a:t> u </a:t>
            </a:r>
            <a:r>
              <a:rPr lang="en-US" sz="2400" dirty="0" err="1">
                <a:effectLst/>
                <a:ea typeface="PMingLiU" panose="02020500000000000000" pitchFamily="18" charset="-120"/>
              </a:rPr>
              <a:t>vodama</a:t>
            </a:r>
            <a:r>
              <a:rPr lang="en-US" sz="2400" dirty="0">
                <a:effectLst/>
                <a:ea typeface="PMingLiU" panose="02020500000000000000" pitchFamily="18" charset="-120"/>
              </a:rPr>
              <a:t> </a:t>
            </a:r>
            <a:r>
              <a:rPr lang="en-US" sz="2400" dirty="0" err="1">
                <a:effectLst/>
                <a:ea typeface="PMingLiU" panose="02020500000000000000" pitchFamily="18" charset="-120"/>
              </a:rPr>
              <a:t>žive</a:t>
            </a:r>
            <a:r>
              <a:rPr lang="en-US" sz="2400" dirty="0">
                <a:effectLst/>
                <a:ea typeface="PMingLiU" panose="02020500000000000000" pitchFamily="18" charset="-120"/>
              </a:rPr>
              <a:t> </a:t>
            </a:r>
            <a:r>
              <a:rPr lang="en-US" sz="2400" dirty="0" err="1">
                <a:effectLst/>
                <a:ea typeface="PMingLiU" panose="02020500000000000000" pitchFamily="18" charset="-120"/>
              </a:rPr>
              <a:t>mnoge</a:t>
            </a:r>
            <a:r>
              <a:rPr lang="en-US" sz="2400" dirty="0">
                <a:effectLst/>
                <a:ea typeface="PMingLiU" panose="02020500000000000000" pitchFamily="18" charset="-120"/>
              </a:rPr>
              <a:t> </a:t>
            </a:r>
            <a:r>
              <a:rPr lang="en-US" sz="2400" dirty="0" err="1">
                <a:effectLst/>
                <a:ea typeface="PMingLiU" panose="02020500000000000000" pitchFamily="18" charset="-120"/>
              </a:rPr>
              <a:t>životinje</a:t>
            </a:r>
            <a:r>
              <a:rPr lang="en-US" sz="2400" dirty="0">
                <a:effectLst/>
                <a:ea typeface="PMingLiU" panose="02020500000000000000" pitchFamily="18" charset="-120"/>
              </a:rPr>
              <a:t>. </a:t>
            </a:r>
            <a:r>
              <a:rPr lang="en-US" sz="2400" dirty="0" err="1">
                <a:effectLst/>
                <a:ea typeface="PMingLiU" panose="02020500000000000000" pitchFamily="18" charset="-120"/>
              </a:rPr>
              <a:t>Često</a:t>
            </a:r>
            <a:r>
              <a:rPr lang="en-US" sz="2400" dirty="0">
                <a:effectLst/>
                <a:ea typeface="PMingLiU" panose="02020500000000000000" pitchFamily="18" charset="-120"/>
              </a:rPr>
              <a:t> </a:t>
            </a:r>
            <a:r>
              <a:rPr lang="en-US" sz="2400" dirty="0" err="1">
                <a:effectLst/>
                <a:ea typeface="PMingLiU" panose="02020500000000000000" pitchFamily="18" charset="-120"/>
              </a:rPr>
              <a:t>tuda</a:t>
            </a:r>
            <a:r>
              <a:rPr lang="en-US" sz="2400" dirty="0">
                <a:effectLst/>
                <a:ea typeface="PMingLiU" panose="02020500000000000000" pitchFamily="18" charset="-120"/>
              </a:rPr>
              <a:t> </a:t>
            </a:r>
            <a:r>
              <a:rPr lang="en-US" sz="2400" dirty="0" err="1">
                <a:effectLst/>
                <a:ea typeface="PMingLiU" panose="02020500000000000000" pitchFamily="18" charset="-120"/>
              </a:rPr>
              <a:t>šetamo</a:t>
            </a:r>
            <a:r>
              <a:rPr lang="en-US" sz="2400" dirty="0">
                <a:effectLst/>
                <a:ea typeface="PMingLiU" panose="02020500000000000000" pitchFamily="18" charset="-120"/>
              </a:rPr>
              <a:t> s </a:t>
            </a:r>
            <a:r>
              <a:rPr lang="en-US" sz="2400" dirty="0" err="1">
                <a:effectLst/>
                <a:ea typeface="PMingLiU" panose="02020500000000000000" pitchFamily="18" charset="-120"/>
              </a:rPr>
              <a:t>obitelji</a:t>
            </a:r>
            <a:r>
              <a:rPr lang="en-US" sz="2400" dirty="0">
                <a:effectLst/>
                <a:ea typeface="PMingLiU" panose="02020500000000000000" pitchFamily="18" charset="-120"/>
              </a:rPr>
              <a:t> </a:t>
            </a:r>
            <a:r>
              <a:rPr lang="en-US" sz="2400" dirty="0" err="1">
                <a:effectLst/>
                <a:ea typeface="PMingLiU" panose="02020500000000000000" pitchFamily="18" charset="-120"/>
              </a:rPr>
              <a:t>i</a:t>
            </a:r>
            <a:r>
              <a:rPr lang="en-US" sz="2400" dirty="0">
                <a:effectLst/>
                <a:ea typeface="PMingLiU" panose="02020500000000000000" pitchFamily="18" charset="-120"/>
              </a:rPr>
              <a:t> </a:t>
            </a:r>
            <a:r>
              <a:rPr lang="en-US" sz="2400" dirty="0" err="1">
                <a:effectLst/>
                <a:ea typeface="PMingLiU" panose="02020500000000000000" pitchFamily="18" charset="-120"/>
              </a:rPr>
              <a:t>igramo</a:t>
            </a:r>
            <a:r>
              <a:rPr lang="en-US" sz="2400" dirty="0">
                <a:effectLst/>
                <a:ea typeface="PMingLiU" panose="02020500000000000000" pitchFamily="18" charset="-120"/>
              </a:rPr>
              <a:t> se s </a:t>
            </a:r>
            <a:r>
              <a:rPr lang="en-US" sz="2400" dirty="0" err="1">
                <a:effectLst/>
                <a:ea typeface="PMingLiU" panose="02020500000000000000" pitchFamily="18" charset="-120"/>
              </a:rPr>
              <a:t>prijateljima</a:t>
            </a:r>
            <a:r>
              <a:rPr lang="en-US" sz="2400" dirty="0">
                <a:effectLst/>
                <a:ea typeface="PMingLiU" panose="02020500000000000000" pitchFamily="18" charset="-120"/>
              </a:rPr>
              <a:t>. 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pic>
        <p:nvPicPr>
          <p:cNvPr id="4" name="Slika 3" descr="Slika na kojoj se prikazuje trava, na otvorenom, nebo, puteljak&#10;&#10;Opis je automatski generiran">
            <a:extLst>
              <a:ext uri="{FF2B5EF4-FFF2-40B4-BE49-F238E27FC236}">
                <a16:creationId xmlns:a16="http://schemas.microsoft.com/office/drawing/2014/main" id="{EF5E221E-E5A7-4DB9-9560-49AE63D5A2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88" r="27920" b="1"/>
          <a:stretch/>
        </p:blipFill>
        <p:spPr>
          <a:xfrm>
            <a:off x="5376648" y="448967"/>
            <a:ext cx="2800021" cy="2607952"/>
          </a:xfrm>
          <a:custGeom>
            <a:avLst/>
            <a:gdLst/>
            <a:ahLst/>
            <a:cxnLst/>
            <a:rect l="l" t="t" r="r" b="b"/>
            <a:pathLst>
              <a:path w="2800021" h="2607952">
                <a:moveTo>
                  <a:pt x="1896921" y="1283"/>
                </a:moveTo>
                <a:cubicBezTo>
                  <a:pt x="1964079" y="3763"/>
                  <a:pt x="2031133" y="9836"/>
                  <a:pt x="2097856" y="19493"/>
                </a:cubicBezTo>
                <a:cubicBezTo>
                  <a:pt x="2197875" y="35580"/>
                  <a:pt x="2298741" y="25628"/>
                  <a:pt x="2399244" y="18812"/>
                </a:cubicBezTo>
                <a:cubicBezTo>
                  <a:pt x="2520913" y="10497"/>
                  <a:pt x="2642460" y="5999"/>
                  <a:pt x="2764369" y="19631"/>
                </a:cubicBezTo>
                <a:lnTo>
                  <a:pt x="2781331" y="20066"/>
                </a:lnTo>
                <a:lnTo>
                  <a:pt x="2771027" y="223244"/>
                </a:lnTo>
                <a:cubicBezTo>
                  <a:pt x="2770027" y="306498"/>
                  <a:pt x="2772785" y="389724"/>
                  <a:pt x="2780906" y="472842"/>
                </a:cubicBezTo>
                <a:cubicBezTo>
                  <a:pt x="2793852" y="625932"/>
                  <a:pt x="2795719" y="779623"/>
                  <a:pt x="2786483" y="932933"/>
                </a:cubicBezTo>
                <a:cubicBezTo>
                  <a:pt x="2780058" y="1071462"/>
                  <a:pt x="2764299" y="1209772"/>
                  <a:pt x="2777754" y="1348629"/>
                </a:cubicBezTo>
                <a:cubicBezTo>
                  <a:pt x="2782361" y="1396405"/>
                  <a:pt x="2793512" y="1443308"/>
                  <a:pt x="2796058" y="1491412"/>
                </a:cubicBezTo>
                <a:cubicBezTo>
                  <a:pt x="2808180" y="1716767"/>
                  <a:pt x="2789997" y="1941359"/>
                  <a:pt x="2775088" y="2165950"/>
                </a:cubicBezTo>
                <a:cubicBezTo>
                  <a:pt x="2769633" y="2247759"/>
                  <a:pt x="2762966" y="2329567"/>
                  <a:pt x="2777876" y="2411376"/>
                </a:cubicBezTo>
                <a:cubicBezTo>
                  <a:pt x="2783785" y="2445894"/>
                  <a:pt x="2787349" y="2480670"/>
                  <a:pt x="2788562" y="2515512"/>
                </a:cubicBezTo>
                <a:lnTo>
                  <a:pt x="2785862" y="2598193"/>
                </a:lnTo>
                <a:lnTo>
                  <a:pt x="2765823" y="2598670"/>
                </a:lnTo>
                <a:cubicBezTo>
                  <a:pt x="2658539" y="2600165"/>
                  <a:pt x="2550823" y="2613972"/>
                  <a:pt x="2444081" y="2598670"/>
                </a:cubicBezTo>
                <a:cubicBezTo>
                  <a:pt x="2255735" y="2573645"/>
                  <a:pt x="2065408" y="2570205"/>
                  <a:pt x="1876379" y="2588429"/>
                </a:cubicBezTo>
                <a:cubicBezTo>
                  <a:pt x="1663187" y="2606148"/>
                  <a:pt x="1449075" y="2607414"/>
                  <a:pt x="1235711" y="2592226"/>
                </a:cubicBezTo>
                <a:cubicBezTo>
                  <a:pt x="1077655" y="2581411"/>
                  <a:pt x="919274" y="2573358"/>
                  <a:pt x="760677" y="2583023"/>
                </a:cubicBezTo>
                <a:cubicBezTo>
                  <a:pt x="699945" y="2586819"/>
                  <a:pt x="640728" y="2603387"/>
                  <a:pt x="580211" y="2605228"/>
                </a:cubicBezTo>
                <a:cubicBezTo>
                  <a:pt x="409739" y="2610520"/>
                  <a:pt x="239309" y="2608104"/>
                  <a:pt x="68912" y="2597979"/>
                </a:cubicBezTo>
                <a:lnTo>
                  <a:pt x="9851" y="2595036"/>
                </a:lnTo>
                <a:lnTo>
                  <a:pt x="14918" y="2533474"/>
                </a:lnTo>
                <a:cubicBezTo>
                  <a:pt x="24226" y="2470964"/>
                  <a:pt x="33057" y="2409078"/>
                  <a:pt x="21123" y="2345943"/>
                </a:cubicBezTo>
                <a:cubicBezTo>
                  <a:pt x="15873" y="2318439"/>
                  <a:pt x="11935" y="2290684"/>
                  <a:pt x="9189" y="2262929"/>
                </a:cubicBezTo>
                <a:cubicBezTo>
                  <a:pt x="3723" y="2192068"/>
                  <a:pt x="5681" y="2120806"/>
                  <a:pt x="15036" y="2050394"/>
                </a:cubicBezTo>
                <a:cubicBezTo>
                  <a:pt x="23988" y="1968631"/>
                  <a:pt x="9428" y="1886367"/>
                  <a:pt x="21362" y="1804853"/>
                </a:cubicBezTo>
                <a:cubicBezTo>
                  <a:pt x="29835" y="1739206"/>
                  <a:pt x="30157" y="1672681"/>
                  <a:pt x="22317" y="1606945"/>
                </a:cubicBezTo>
                <a:cubicBezTo>
                  <a:pt x="8211" y="1482675"/>
                  <a:pt x="9093" y="1357041"/>
                  <a:pt x="24942" y="1233009"/>
                </a:cubicBezTo>
                <a:cubicBezTo>
                  <a:pt x="34728" y="1160621"/>
                  <a:pt x="40337" y="1086110"/>
                  <a:pt x="22794" y="1015097"/>
                </a:cubicBezTo>
                <a:cubicBezTo>
                  <a:pt x="-18498" y="848195"/>
                  <a:pt x="5610" y="681043"/>
                  <a:pt x="22794" y="515015"/>
                </a:cubicBezTo>
                <a:cubicBezTo>
                  <a:pt x="33236" y="425851"/>
                  <a:pt x="33475" y="335698"/>
                  <a:pt x="23510" y="246472"/>
                </a:cubicBezTo>
                <a:cubicBezTo>
                  <a:pt x="14667" y="180579"/>
                  <a:pt x="9392" y="114270"/>
                  <a:pt x="7698" y="47862"/>
                </a:cubicBezTo>
                <a:lnTo>
                  <a:pt x="8577" y="16981"/>
                </a:lnTo>
                <a:lnTo>
                  <a:pt x="105876" y="19483"/>
                </a:lnTo>
                <a:cubicBezTo>
                  <a:pt x="269744" y="18941"/>
                  <a:pt x="433357" y="6953"/>
                  <a:pt x="596356" y="8998"/>
                </a:cubicBezTo>
                <a:cubicBezTo>
                  <a:pt x="687063" y="10088"/>
                  <a:pt x="777528" y="30535"/>
                  <a:pt x="868476" y="26719"/>
                </a:cubicBezTo>
                <a:cubicBezTo>
                  <a:pt x="1144104" y="15541"/>
                  <a:pt x="1419853" y="19221"/>
                  <a:pt x="1695360" y="4635"/>
                </a:cubicBezTo>
                <a:cubicBezTo>
                  <a:pt x="1762501" y="-82"/>
                  <a:pt x="1829763" y="-1196"/>
                  <a:pt x="1896921" y="1283"/>
                </a:cubicBezTo>
                <a:close/>
              </a:path>
            </a:pathLst>
          </a:custGeom>
        </p:spPr>
      </p:pic>
      <p:pic>
        <p:nvPicPr>
          <p:cNvPr id="10" name="Slika 9" descr="Slika na kojoj se prikazuje tlo, na otvorenom, prašina&#10;&#10;Opis je automatski generiran">
            <a:extLst>
              <a:ext uri="{FF2B5EF4-FFF2-40B4-BE49-F238E27FC236}">
                <a16:creationId xmlns:a16="http://schemas.microsoft.com/office/drawing/2014/main" id="{5C835C30-0B01-4DBE-AD06-D7F2D94829A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9" r="6167" b="-2"/>
          <a:stretch/>
        </p:blipFill>
        <p:spPr bwMode="auto">
          <a:xfrm>
            <a:off x="5371395" y="3215684"/>
            <a:ext cx="2809123" cy="3034623"/>
          </a:xfrm>
          <a:custGeom>
            <a:avLst/>
            <a:gdLst/>
            <a:ahLst/>
            <a:cxnLst/>
            <a:rect l="l" t="t" r="r" b="b"/>
            <a:pathLst>
              <a:path w="2809123" h="3034623">
                <a:moveTo>
                  <a:pt x="909359" y="1412"/>
                </a:moveTo>
                <a:cubicBezTo>
                  <a:pt x="958144" y="-855"/>
                  <a:pt x="1007041" y="-392"/>
                  <a:pt x="1055844" y="2812"/>
                </a:cubicBezTo>
                <a:cubicBezTo>
                  <a:pt x="1188892" y="11671"/>
                  <a:pt x="1321724" y="23752"/>
                  <a:pt x="1455098" y="27433"/>
                </a:cubicBezTo>
                <a:cubicBezTo>
                  <a:pt x="1585007" y="30886"/>
                  <a:pt x="1714916" y="19724"/>
                  <a:pt x="1844174" y="11211"/>
                </a:cubicBezTo>
                <a:cubicBezTo>
                  <a:pt x="2032760" y="-1215"/>
                  <a:pt x="2221452" y="7644"/>
                  <a:pt x="2410145" y="15353"/>
                </a:cubicBezTo>
                <a:cubicBezTo>
                  <a:pt x="2481555" y="18287"/>
                  <a:pt x="2552964" y="17014"/>
                  <a:pt x="2624374" y="15060"/>
                </a:cubicBezTo>
                <a:lnTo>
                  <a:pt x="2784992" y="11774"/>
                </a:lnTo>
                <a:lnTo>
                  <a:pt x="2785432" y="38761"/>
                </a:lnTo>
                <a:cubicBezTo>
                  <a:pt x="2800584" y="206742"/>
                  <a:pt x="2808948" y="374831"/>
                  <a:pt x="2808827" y="543247"/>
                </a:cubicBezTo>
                <a:cubicBezTo>
                  <a:pt x="2810305" y="612173"/>
                  <a:pt x="2806257" y="681111"/>
                  <a:pt x="2796705" y="749514"/>
                </a:cubicBezTo>
                <a:cubicBezTo>
                  <a:pt x="2780583" y="847684"/>
                  <a:pt x="2768461" y="946836"/>
                  <a:pt x="2778522" y="1046533"/>
                </a:cubicBezTo>
                <a:cubicBezTo>
                  <a:pt x="2785553" y="1115252"/>
                  <a:pt x="2789675" y="1183862"/>
                  <a:pt x="2789432" y="1252908"/>
                </a:cubicBezTo>
                <a:cubicBezTo>
                  <a:pt x="2789432" y="1411618"/>
                  <a:pt x="2787978" y="1570434"/>
                  <a:pt x="2791008" y="1729144"/>
                </a:cubicBezTo>
                <a:cubicBezTo>
                  <a:pt x="2793675" y="1870399"/>
                  <a:pt x="2799493" y="2011110"/>
                  <a:pt x="2784826" y="2152475"/>
                </a:cubicBezTo>
                <a:cubicBezTo>
                  <a:pt x="2763249" y="2361141"/>
                  <a:pt x="2770159" y="2570898"/>
                  <a:pt x="2772704" y="2780218"/>
                </a:cubicBezTo>
                <a:lnTo>
                  <a:pt x="2785201" y="3024103"/>
                </a:lnTo>
                <a:lnTo>
                  <a:pt x="2729575" y="3019707"/>
                </a:lnTo>
                <a:cubicBezTo>
                  <a:pt x="2664468" y="3010397"/>
                  <a:pt x="2600011" y="3001566"/>
                  <a:pt x="2534253" y="3013501"/>
                </a:cubicBezTo>
                <a:cubicBezTo>
                  <a:pt x="2505606" y="3018752"/>
                  <a:pt x="2476698" y="3022690"/>
                  <a:pt x="2447790" y="3025435"/>
                </a:cubicBezTo>
                <a:cubicBezTo>
                  <a:pt x="2373985" y="3030901"/>
                  <a:pt x="2299762" y="3028945"/>
                  <a:pt x="2226426" y="3019587"/>
                </a:cubicBezTo>
                <a:cubicBezTo>
                  <a:pt x="2141266" y="3010636"/>
                  <a:pt x="2055584" y="3025196"/>
                  <a:pt x="1970684" y="3013262"/>
                </a:cubicBezTo>
                <a:cubicBezTo>
                  <a:pt x="1902309" y="3004788"/>
                  <a:pt x="1833021" y="3004466"/>
                  <a:pt x="1764554" y="3012307"/>
                </a:cubicBezTo>
                <a:cubicBezTo>
                  <a:pt x="1635120" y="3026413"/>
                  <a:pt x="1504268" y="3025530"/>
                  <a:pt x="1375082" y="3009682"/>
                </a:cubicBezTo>
                <a:cubicBezTo>
                  <a:pt x="1299687" y="2999895"/>
                  <a:pt x="1222081" y="2994286"/>
                  <a:pt x="1148118" y="3011830"/>
                </a:cubicBezTo>
                <a:cubicBezTo>
                  <a:pt x="974281" y="3053123"/>
                  <a:pt x="800184" y="3029015"/>
                  <a:pt x="627259" y="3011830"/>
                </a:cubicBezTo>
                <a:cubicBezTo>
                  <a:pt x="534391" y="3001387"/>
                  <a:pt x="440493" y="3001148"/>
                  <a:pt x="347559" y="3011113"/>
                </a:cubicBezTo>
                <a:cubicBezTo>
                  <a:pt x="278929" y="3019957"/>
                  <a:pt x="209866" y="3025232"/>
                  <a:pt x="140699" y="3026927"/>
                </a:cubicBezTo>
                <a:lnTo>
                  <a:pt x="44501" y="3024299"/>
                </a:lnTo>
                <a:lnTo>
                  <a:pt x="26973" y="2893528"/>
                </a:lnTo>
                <a:cubicBezTo>
                  <a:pt x="-4174" y="2764506"/>
                  <a:pt x="-10619" y="2635110"/>
                  <a:pt x="19693" y="2504963"/>
                </a:cubicBezTo>
                <a:cubicBezTo>
                  <a:pt x="48311" y="2384006"/>
                  <a:pt x="46914" y="2257385"/>
                  <a:pt x="15637" y="2137152"/>
                </a:cubicBezTo>
                <a:cubicBezTo>
                  <a:pt x="8714" y="2106022"/>
                  <a:pt x="4478" y="2074304"/>
                  <a:pt x="2986" y="2042386"/>
                </a:cubicBezTo>
                <a:cubicBezTo>
                  <a:pt x="-6442" y="1925867"/>
                  <a:pt x="9430" y="1810973"/>
                  <a:pt x="22676" y="1695829"/>
                </a:cubicBezTo>
                <a:cubicBezTo>
                  <a:pt x="31508" y="1622442"/>
                  <a:pt x="44993" y="1548304"/>
                  <a:pt x="22676" y="1475668"/>
                </a:cubicBezTo>
                <a:cubicBezTo>
                  <a:pt x="7389" y="1425047"/>
                  <a:pt x="3989" y="1371313"/>
                  <a:pt x="12773" y="1319017"/>
                </a:cubicBezTo>
                <a:cubicBezTo>
                  <a:pt x="27582" y="1226202"/>
                  <a:pt x="30672" y="1131749"/>
                  <a:pt x="21961" y="1038096"/>
                </a:cubicBezTo>
                <a:cubicBezTo>
                  <a:pt x="16209" y="976348"/>
                  <a:pt x="17092" y="914112"/>
                  <a:pt x="24587" y="852564"/>
                </a:cubicBezTo>
                <a:cubicBezTo>
                  <a:pt x="34491" y="769801"/>
                  <a:pt x="49886" y="685536"/>
                  <a:pt x="31150" y="602524"/>
                </a:cubicBezTo>
                <a:cubicBezTo>
                  <a:pt x="1315" y="470626"/>
                  <a:pt x="7282" y="338854"/>
                  <a:pt x="19217" y="205958"/>
                </a:cubicBezTo>
                <a:cubicBezTo>
                  <a:pt x="23692" y="156512"/>
                  <a:pt x="28406" y="106785"/>
                  <a:pt x="29763" y="56918"/>
                </a:cubicBezTo>
                <a:lnTo>
                  <a:pt x="29335" y="22484"/>
                </a:lnTo>
                <a:lnTo>
                  <a:pt x="182423" y="11326"/>
                </a:lnTo>
                <a:cubicBezTo>
                  <a:pt x="307134" y="-180"/>
                  <a:pt x="431415" y="11326"/>
                  <a:pt x="556126" y="18689"/>
                </a:cubicBezTo>
                <a:cubicBezTo>
                  <a:pt x="625195" y="22602"/>
                  <a:pt x="694588" y="27319"/>
                  <a:pt x="763549" y="16388"/>
                </a:cubicBezTo>
                <a:cubicBezTo>
                  <a:pt x="811902" y="8674"/>
                  <a:pt x="860574" y="3678"/>
                  <a:pt x="909359" y="1412"/>
                </a:cubicBezTo>
                <a:close/>
              </a:path>
            </a:pathLst>
          </a:cu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Slika 6" descr="Slika na kojoj se prikazuje priroda&#10;&#10;Opis je automatski generiran">
            <a:extLst>
              <a:ext uri="{FF2B5EF4-FFF2-40B4-BE49-F238E27FC236}">
                <a16:creationId xmlns:a16="http://schemas.microsoft.com/office/drawing/2014/main" id="{B7B0F104-A6CC-454B-9D81-56269BCEE70E}"/>
              </a:ext>
            </a:extLst>
          </p:cNvPr>
          <p:cNvPicPr/>
          <p:nvPr/>
        </p:nvPicPr>
        <p:blipFill rotWithShape="1">
          <a:blip r:embed="rId4"/>
          <a:srcRect r="45360"/>
          <a:stretch/>
        </p:blipFill>
        <p:spPr>
          <a:xfrm>
            <a:off x="8344949" y="453323"/>
            <a:ext cx="3451906" cy="3553662"/>
          </a:xfrm>
          <a:custGeom>
            <a:avLst/>
            <a:gdLst/>
            <a:ahLst/>
            <a:cxnLst/>
            <a:rect l="l" t="t" r="r" b="b"/>
            <a:pathLst>
              <a:path w="3451906" h="3553662">
                <a:moveTo>
                  <a:pt x="723689" y="906"/>
                </a:moveTo>
                <a:cubicBezTo>
                  <a:pt x="772066" y="2729"/>
                  <a:pt x="820443" y="7023"/>
                  <a:pt x="868820" y="11181"/>
                </a:cubicBezTo>
                <a:cubicBezTo>
                  <a:pt x="1039107" y="26039"/>
                  <a:pt x="1209273" y="19359"/>
                  <a:pt x="1379198" y="8454"/>
                </a:cubicBezTo>
                <a:cubicBezTo>
                  <a:pt x="1496186" y="1474"/>
                  <a:pt x="1613486" y="5305"/>
                  <a:pt x="1729930" y="19904"/>
                </a:cubicBezTo>
                <a:lnTo>
                  <a:pt x="1770732" y="22354"/>
                </a:lnTo>
                <a:lnTo>
                  <a:pt x="1793470" y="25525"/>
                </a:lnTo>
                <a:lnTo>
                  <a:pt x="1895014" y="29765"/>
                </a:lnTo>
                <a:lnTo>
                  <a:pt x="1895984" y="30265"/>
                </a:lnTo>
                <a:lnTo>
                  <a:pt x="1908078" y="30265"/>
                </a:lnTo>
                <a:lnTo>
                  <a:pt x="1909048" y="29667"/>
                </a:lnTo>
                <a:lnTo>
                  <a:pt x="2008240" y="25525"/>
                </a:lnTo>
                <a:lnTo>
                  <a:pt x="2081672" y="15283"/>
                </a:lnTo>
                <a:lnTo>
                  <a:pt x="2184918" y="9562"/>
                </a:lnTo>
                <a:cubicBezTo>
                  <a:pt x="2268544" y="8356"/>
                  <a:pt x="2352209" y="10573"/>
                  <a:pt x="2435750" y="16224"/>
                </a:cubicBezTo>
                <a:cubicBezTo>
                  <a:pt x="2589588" y="24540"/>
                  <a:pt x="2743185" y="15952"/>
                  <a:pt x="2896904" y="5864"/>
                </a:cubicBezTo>
                <a:cubicBezTo>
                  <a:pt x="2988276" y="-133"/>
                  <a:pt x="3079618" y="1639"/>
                  <a:pt x="3170959" y="5268"/>
                </a:cubicBezTo>
                <a:lnTo>
                  <a:pt x="3437940" y="15543"/>
                </a:lnTo>
                <a:lnTo>
                  <a:pt x="3440062" y="77084"/>
                </a:lnTo>
                <a:cubicBezTo>
                  <a:pt x="3439759" y="207598"/>
                  <a:pt x="3426999" y="337557"/>
                  <a:pt x="3419542" y="467764"/>
                </a:cubicBezTo>
                <a:cubicBezTo>
                  <a:pt x="3416314" y="527314"/>
                  <a:pt x="3411472" y="587156"/>
                  <a:pt x="3410666" y="646723"/>
                </a:cubicBezTo>
                <a:cubicBezTo>
                  <a:pt x="3409858" y="706293"/>
                  <a:pt x="3413086" y="765586"/>
                  <a:pt x="3425999" y="824040"/>
                </a:cubicBezTo>
                <a:cubicBezTo>
                  <a:pt x="3458153" y="973974"/>
                  <a:pt x="3447305" y="1120693"/>
                  <a:pt x="3425999" y="1269168"/>
                </a:cubicBezTo>
                <a:cubicBezTo>
                  <a:pt x="3415281" y="1344279"/>
                  <a:pt x="3402111" y="1421878"/>
                  <a:pt x="3425353" y="1494944"/>
                </a:cubicBezTo>
                <a:cubicBezTo>
                  <a:pt x="3464867" y="1616236"/>
                  <a:pt x="3452342" y="1736506"/>
                  <a:pt x="3438266" y="1858381"/>
                </a:cubicBezTo>
                <a:cubicBezTo>
                  <a:pt x="3429228" y="1937294"/>
                  <a:pt x="3419930" y="2017084"/>
                  <a:pt x="3430518" y="2095996"/>
                </a:cubicBezTo>
                <a:cubicBezTo>
                  <a:pt x="3446660" y="2216411"/>
                  <a:pt x="3439170" y="2335949"/>
                  <a:pt x="3431293" y="2456072"/>
                </a:cubicBezTo>
                <a:cubicBezTo>
                  <a:pt x="3426129" y="2537469"/>
                  <a:pt x="3413086" y="2619889"/>
                  <a:pt x="3430002" y="2700556"/>
                </a:cubicBezTo>
                <a:cubicBezTo>
                  <a:pt x="3441812" y="2765790"/>
                  <a:pt x="3444254" y="2832749"/>
                  <a:pt x="3437233" y="2898861"/>
                </a:cubicBezTo>
                <a:cubicBezTo>
                  <a:pt x="3429485" y="3003493"/>
                  <a:pt x="3415798" y="3108125"/>
                  <a:pt x="3435297" y="3213050"/>
                </a:cubicBezTo>
                <a:cubicBezTo>
                  <a:pt x="3445497" y="3268582"/>
                  <a:pt x="3441754" y="3324843"/>
                  <a:pt x="3438137" y="3380812"/>
                </a:cubicBezTo>
                <a:lnTo>
                  <a:pt x="3429447" y="3533975"/>
                </a:lnTo>
                <a:lnTo>
                  <a:pt x="3428457" y="3533971"/>
                </a:lnTo>
                <a:cubicBezTo>
                  <a:pt x="3362736" y="3534214"/>
                  <a:pt x="3297429" y="3530092"/>
                  <a:pt x="3232020" y="3523062"/>
                </a:cubicBezTo>
                <a:cubicBezTo>
                  <a:pt x="3137124" y="3513000"/>
                  <a:pt x="3042746" y="3525122"/>
                  <a:pt x="2949304" y="3541245"/>
                </a:cubicBezTo>
                <a:cubicBezTo>
                  <a:pt x="2884196" y="3550796"/>
                  <a:pt x="2818577" y="3554844"/>
                  <a:pt x="2752970" y="3553366"/>
                </a:cubicBezTo>
                <a:cubicBezTo>
                  <a:pt x="2592664" y="3553487"/>
                  <a:pt x="2432670" y="3545124"/>
                  <a:pt x="2272778" y="3529971"/>
                </a:cubicBezTo>
                <a:cubicBezTo>
                  <a:pt x="2213920" y="3526298"/>
                  <a:pt x="2154916" y="3527959"/>
                  <a:pt x="2096275" y="3534941"/>
                </a:cubicBezTo>
                <a:cubicBezTo>
                  <a:pt x="2030066" y="3541923"/>
                  <a:pt x="1963369" y="3539486"/>
                  <a:pt x="1897658" y="3527668"/>
                </a:cubicBezTo>
                <a:cubicBezTo>
                  <a:pt x="1858723" y="3520213"/>
                  <a:pt x="1819789" y="3518153"/>
                  <a:pt x="1780854" y="3518637"/>
                </a:cubicBezTo>
                <a:cubicBezTo>
                  <a:pt x="1741920" y="3519123"/>
                  <a:pt x="1702985" y="3522153"/>
                  <a:pt x="1664051" y="3524880"/>
                </a:cubicBezTo>
                <a:cubicBezTo>
                  <a:pt x="1450275" y="3539790"/>
                  <a:pt x="1236498" y="3557973"/>
                  <a:pt x="1021996" y="3545850"/>
                </a:cubicBezTo>
                <a:cubicBezTo>
                  <a:pt x="976208" y="3543304"/>
                  <a:pt x="931564" y="3532154"/>
                  <a:pt x="886089" y="3527546"/>
                </a:cubicBezTo>
                <a:cubicBezTo>
                  <a:pt x="753918" y="3514091"/>
                  <a:pt x="622269" y="3529851"/>
                  <a:pt x="490410" y="3536275"/>
                </a:cubicBezTo>
                <a:cubicBezTo>
                  <a:pt x="344484" y="3545511"/>
                  <a:pt x="198194" y="3543645"/>
                  <a:pt x="52476" y="3530699"/>
                </a:cubicBezTo>
                <a:lnTo>
                  <a:pt x="16096" y="3528137"/>
                </a:lnTo>
                <a:lnTo>
                  <a:pt x="13820" y="3457111"/>
                </a:lnTo>
                <a:cubicBezTo>
                  <a:pt x="6425" y="3369848"/>
                  <a:pt x="-1454" y="3282586"/>
                  <a:pt x="8728" y="3195323"/>
                </a:cubicBezTo>
                <a:cubicBezTo>
                  <a:pt x="18037" y="3120746"/>
                  <a:pt x="19541" y="3045559"/>
                  <a:pt x="13214" y="2970732"/>
                </a:cubicBezTo>
                <a:cubicBezTo>
                  <a:pt x="6911" y="2888880"/>
                  <a:pt x="6911" y="2806721"/>
                  <a:pt x="13214" y="2724870"/>
                </a:cubicBezTo>
                <a:cubicBezTo>
                  <a:pt x="18062" y="2646442"/>
                  <a:pt x="26184" y="2567797"/>
                  <a:pt x="17457" y="2489589"/>
                </a:cubicBezTo>
                <a:cubicBezTo>
                  <a:pt x="5335" y="2379639"/>
                  <a:pt x="9335" y="2270015"/>
                  <a:pt x="16729" y="2160282"/>
                </a:cubicBezTo>
                <a:cubicBezTo>
                  <a:pt x="22790" y="2069639"/>
                  <a:pt x="31640" y="1978667"/>
                  <a:pt x="17335" y="1888460"/>
                </a:cubicBezTo>
                <a:cubicBezTo>
                  <a:pt x="159" y="1768104"/>
                  <a:pt x="-4267" y="1646557"/>
                  <a:pt x="4122" y="1525448"/>
                </a:cubicBezTo>
                <a:cubicBezTo>
                  <a:pt x="17093" y="1276969"/>
                  <a:pt x="13820" y="1028271"/>
                  <a:pt x="23760" y="779682"/>
                </a:cubicBezTo>
                <a:cubicBezTo>
                  <a:pt x="27153" y="697655"/>
                  <a:pt x="8971" y="616065"/>
                  <a:pt x="8002" y="534256"/>
                </a:cubicBezTo>
                <a:cubicBezTo>
                  <a:pt x="6790" y="436250"/>
                  <a:pt x="11124" y="337998"/>
                  <a:pt x="14291" y="239596"/>
                </a:cubicBezTo>
                <a:lnTo>
                  <a:pt x="13744" y="13183"/>
                </a:lnTo>
                <a:lnTo>
                  <a:pt x="56934" y="10499"/>
                </a:lnTo>
                <a:cubicBezTo>
                  <a:pt x="147688" y="3411"/>
                  <a:pt x="238784" y="3411"/>
                  <a:pt x="329538" y="10499"/>
                </a:cubicBezTo>
                <a:cubicBezTo>
                  <a:pt x="412505" y="17614"/>
                  <a:pt x="495870" y="15924"/>
                  <a:pt x="578558" y="5455"/>
                </a:cubicBezTo>
                <a:cubicBezTo>
                  <a:pt x="626936" y="-270"/>
                  <a:pt x="675313" y="-917"/>
                  <a:pt x="723689" y="906"/>
                </a:cubicBezTo>
                <a:close/>
              </a:path>
            </a:pathLst>
          </a:custGeom>
        </p:spPr>
      </p:pic>
      <p:pic>
        <p:nvPicPr>
          <p:cNvPr id="12" name="Slika 11" descr="Slika na kojoj se prikazuje voda, na otvorenom, ptica, nebo&#10;&#10;Opis je automatski generiran">
            <a:extLst>
              <a:ext uri="{FF2B5EF4-FFF2-40B4-BE49-F238E27FC236}">
                <a16:creationId xmlns:a16="http://schemas.microsoft.com/office/drawing/2014/main" id="{15A5546F-1A89-4398-9CE3-71E4ABCE9D24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9097"/>
          <a:stretch/>
        </p:blipFill>
        <p:spPr bwMode="auto">
          <a:xfrm>
            <a:off x="8350554" y="4171427"/>
            <a:ext cx="3434858" cy="2084130"/>
          </a:xfrm>
          <a:custGeom>
            <a:avLst/>
            <a:gdLst/>
            <a:ahLst/>
            <a:cxnLst/>
            <a:rect l="l" t="t" r="r" b="b"/>
            <a:pathLst>
              <a:path w="3434858" h="2084130">
                <a:moveTo>
                  <a:pt x="1225971" y="1141"/>
                </a:moveTo>
                <a:cubicBezTo>
                  <a:pt x="1283624" y="3345"/>
                  <a:pt x="1341187" y="8746"/>
                  <a:pt x="1398467" y="17334"/>
                </a:cubicBezTo>
                <a:cubicBezTo>
                  <a:pt x="1484331" y="31639"/>
                  <a:pt x="1570921" y="22789"/>
                  <a:pt x="1657200" y="16728"/>
                </a:cubicBezTo>
                <a:cubicBezTo>
                  <a:pt x="1761649" y="9334"/>
                  <a:pt x="1865993" y="5334"/>
                  <a:pt x="1970648" y="17456"/>
                </a:cubicBezTo>
                <a:cubicBezTo>
                  <a:pt x="2045091" y="26183"/>
                  <a:pt x="2119948" y="18061"/>
                  <a:pt x="2194600" y="13213"/>
                </a:cubicBezTo>
                <a:cubicBezTo>
                  <a:pt x="2272509" y="6910"/>
                  <a:pt x="2350711" y="6910"/>
                  <a:pt x="2428622" y="13213"/>
                </a:cubicBezTo>
                <a:cubicBezTo>
                  <a:pt x="2499846" y="19540"/>
                  <a:pt x="2571412" y="18037"/>
                  <a:pt x="2642398" y="8727"/>
                </a:cubicBezTo>
                <a:cubicBezTo>
                  <a:pt x="2725458" y="-1455"/>
                  <a:pt x="2808518" y="6424"/>
                  <a:pt x="2891579" y="13819"/>
                </a:cubicBezTo>
                <a:cubicBezTo>
                  <a:pt x="3037765" y="27031"/>
                  <a:pt x="3183847" y="21092"/>
                  <a:pt x="3329721" y="11394"/>
                </a:cubicBezTo>
                <a:lnTo>
                  <a:pt x="3422995" y="10092"/>
                </a:lnTo>
                <a:lnTo>
                  <a:pt x="3423106" y="30386"/>
                </a:lnTo>
                <a:cubicBezTo>
                  <a:pt x="3435867" y="237971"/>
                  <a:pt x="3438238" y="446198"/>
                  <a:pt x="3430208" y="654090"/>
                </a:cubicBezTo>
                <a:cubicBezTo>
                  <a:pt x="3423106" y="827990"/>
                  <a:pt x="3429304" y="1002474"/>
                  <a:pt x="3417295" y="1176228"/>
                </a:cubicBezTo>
                <a:cubicBezTo>
                  <a:pt x="3411355" y="1261425"/>
                  <a:pt x="3404770" y="1348083"/>
                  <a:pt x="3419490" y="1431526"/>
                </a:cubicBezTo>
                <a:cubicBezTo>
                  <a:pt x="3444413" y="1572253"/>
                  <a:pt x="3430724" y="1710643"/>
                  <a:pt x="3415229" y="1849910"/>
                </a:cubicBezTo>
                <a:cubicBezTo>
                  <a:pt x="3410101" y="1894678"/>
                  <a:pt x="3408864" y="1939801"/>
                  <a:pt x="3411481" y="1984635"/>
                </a:cubicBezTo>
                <a:lnTo>
                  <a:pt x="3420281" y="2045052"/>
                </a:lnTo>
                <a:lnTo>
                  <a:pt x="3334389" y="2032837"/>
                </a:lnTo>
                <a:cubicBezTo>
                  <a:pt x="3297879" y="2029644"/>
                  <a:pt x="3261227" y="2028419"/>
                  <a:pt x="3224622" y="2029160"/>
                </a:cubicBezTo>
                <a:cubicBezTo>
                  <a:pt x="3151412" y="2030641"/>
                  <a:pt x="3078391" y="2039983"/>
                  <a:pt x="3007079" y="2057157"/>
                </a:cubicBezTo>
                <a:cubicBezTo>
                  <a:pt x="2872697" y="2088306"/>
                  <a:pt x="2737925" y="2094750"/>
                  <a:pt x="2602371" y="2064436"/>
                </a:cubicBezTo>
                <a:cubicBezTo>
                  <a:pt x="2476389" y="2035818"/>
                  <a:pt x="2344507" y="2037215"/>
                  <a:pt x="2219280" y="2068494"/>
                </a:cubicBezTo>
                <a:cubicBezTo>
                  <a:pt x="2186857" y="2075416"/>
                  <a:pt x="2153821" y="2079653"/>
                  <a:pt x="2120577" y="2081145"/>
                </a:cubicBezTo>
                <a:cubicBezTo>
                  <a:pt x="1999217" y="2090573"/>
                  <a:pt x="1879549" y="2074701"/>
                  <a:pt x="1759622" y="2061453"/>
                </a:cubicBezTo>
                <a:cubicBezTo>
                  <a:pt x="1683186" y="2052622"/>
                  <a:pt x="1605969" y="2039136"/>
                  <a:pt x="1530313" y="2061453"/>
                </a:cubicBezTo>
                <a:cubicBezTo>
                  <a:pt x="1477590" y="2076742"/>
                  <a:pt x="1421623" y="2080142"/>
                  <a:pt x="1367155" y="2071358"/>
                </a:cubicBezTo>
                <a:cubicBezTo>
                  <a:pt x="1270484" y="2056548"/>
                  <a:pt x="1172107" y="2053457"/>
                  <a:pt x="1074563" y="2062169"/>
                </a:cubicBezTo>
                <a:cubicBezTo>
                  <a:pt x="1010251" y="2067921"/>
                  <a:pt x="945429" y="2067038"/>
                  <a:pt x="881325" y="2059543"/>
                </a:cubicBezTo>
                <a:cubicBezTo>
                  <a:pt x="795121" y="2049639"/>
                  <a:pt x="707357" y="2034243"/>
                  <a:pt x="620895" y="2052980"/>
                </a:cubicBezTo>
                <a:cubicBezTo>
                  <a:pt x="483518" y="2082816"/>
                  <a:pt x="346272" y="2076848"/>
                  <a:pt x="207854" y="2064914"/>
                </a:cubicBezTo>
                <a:cubicBezTo>
                  <a:pt x="156354" y="2060439"/>
                  <a:pt x="104562" y="2055725"/>
                  <a:pt x="52622" y="2054367"/>
                </a:cubicBezTo>
                <a:lnTo>
                  <a:pt x="12047" y="2054851"/>
                </a:lnTo>
                <a:lnTo>
                  <a:pt x="2957" y="1815310"/>
                </a:lnTo>
                <a:cubicBezTo>
                  <a:pt x="-270" y="1732929"/>
                  <a:pt x="-1846" y="1650548"/>
                  <a:pt x="3487" y="1568139"/>
                </a:cubicBezTo>
                <a:cubicBezTo>
                  <a:pt x="12457" y="1429500"/>
                  <a:pt x="20094" y="1290971"/>
                  <a:pt x="12700" y="1152224"/>
                </a:cubicBezTo>
                <a:cubicBezTo>
                  <a:pt x="7675" y="1076879"/>
                  <a:pt x="5703" y="1001421"/>
                  <a:pt x="6775" y="925999"/>
                </a:cubicBezTo>
                <a:lnTo>
                  <a:pt x="11863" y="832882"/>
                </a:lnTo>
                <a:lnTo>
                  <a:pt x="20970" y="766654"/>
                </a:lnTo>
                <a:lnTo>
                  <a:pt x="24654" y="677192"/>
                </a:lnTo>
                <a:lnTo>
                  <a:pt x="25185" y="676317"/>
                </a:lnTo>
                <a:lnTo>
                  <a:pt x="25185" y="665409"/>
                </a:lnTo>
                <a:lnTo>
                  <a:pt x="24741" y="664535"/>
                </a:lnTo>
                <a:lnTo>
                  <a:pt x="20970" y="572951"/>
                </a:lnTo>
                <a:lnTo>
                  <a:pt x="18150" y="552445"/>
                </a:lnTo>
                <a:lnTo>
                  <a:pt x="15972" y="515645"/>
                </a:lnTo>
                <a:cubicBezTo>
                  <a:pt x="2990" y="410624"/>
                  <a:pt x="-416" y="304831"/>
                  <a:pt x="5790" y="199319"/>
                </a:cubicBezTo>
                <a:lnTo>
                  <a:pt x="13901" y="9025"/>
                </a:lnTo>
                <a:lnTo>
                  <a:pt x="109477" y="8001"/>
                </a:lnTo>
                <a:cubicBezTo>
                  <a:pt x="187346" y="8970"/>
                  <a:pt x="265007" y="27152"/>
                  <a:pt x="343084" y="23759"/>
                </a:cubicBezTo>
                <a:cubicBezTo>
                  <a:pt x="579702" y="13819"/>
                  <a:pt x="816423" y="17092"/>
                  <a:pt x="1052937" y="4121"/>
                </a:cubicBezTo>
                <a:cubicBezTo>
                  <a:pt x="1110576" y="-73"/>
                  <a:pt x="1168318" y="-1064"/>
                  <a:pt x="1225971" y="1141"/>
                </a:cubicBezTo>
                <a:close/>
              </a:path>
            </a:pathLst>
          </a:cu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4227753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93D1C4E-8B36-4CF3-BC92-BB5157DD2A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384" y="258222"/>
            <a:ext cx="11161240" cy="6195113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Vidjeli smo da je na nekim mjestima priroda zagađena. </a:t>
            </a:r>
          </a:p>
          <a:p>
            <a:pPr marL="0" indent="0">
              <a:buNone/>
            </a:pPr>
            <a:r>
              <a:rPr lang="hr-HR" dirty="0"/>
              <a:t>Odlučili smo nešto napraviti.</a:t>
            </a:r>
          </a:p>
          <a:p>
            <a:pPr marL="0" indent="0">
              <a:buNone/>
            </a:pPr>
            <a:r>
              <a:rPr lang="hr-HR" dirty="0"/>
              <a:t>Svaka nečistoća koja se ne razgradi, koja se nađe u vodama u našem kvartu, na kraju dolazi do većih rijeka i do mora - životinje koje tamo žive, hrane se tom plastikom, razbole se i umiru.</a:t>
            </a:r>
          </a:p>
        </p:txBody>
      </p:sp>
      <p:pic>
        <p:nvPicPr>
          <p:cNvPr id="1028" name="Slika 14">
            <a:extLst>
              <a:ext uri="{FF2B5EF4-FFF2-40B4-BE49-F238E27FC236}">
                <a16:creationId xmlns:a16="http://schemas.microsoft.com/office/drawing/2014/main" id="{AA694B31-B87D-4596-A95E-3D39829D7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057" y="2606000"/>
            <a:ext cx="2811463" cy="3749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Slika 16">
            <a:extLst>
              <a:ext uri="{FF2B5EF4-FFF2-40B4-BE49-F238E27FC236}">
                <a16:creationId xmlns:a16="http://schemas.microsoft.com/office/drawing/2014/main" id="{F508C155-5BC3-4F41-823D-AF354EC43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712" y="2606000"/>
            <a:ext cx="2781300" cy="3703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Slika 17">
            <a:extLst>
              <a:ext uri="{FF2B5EF4-FFF2-40B4-BE49-F238E27FC236}">
                <a16:creationId xmlns:a16="http://schemas.microsoft.com/office/drawing/2014/main" id="{163C9A26-7DCC-4C22-8889-99A651E0B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2606000"/>
            <a:ext cx="2789238" cy="3717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0634A812-B176-4968-806D-90FE3E498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F459FC3-AA9B-45DC-8533-1E2130EAA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2068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</a:t>
            </a:r>
            <a:endParaRPr kumimoji="0" lang="hr-HR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E49C95CC-6FC7-40B6-A3A1-62B6D6CF0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9565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C012EB1A-E96E-4B01-99B9-101516061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6601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</a:t>
            </a:r>
            <a:endParaRPr kumimoji="0" lang="hr-HR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7485E4EB-6124-4B1E-84EF-39D03B94A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3781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4770740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1061</Words>
  <Application>Microsoft Office PowerPoint</Application>
  <PresentationFormat>Široki zaslon</PresentationFormat>
  <Paragraphs>144</Paragraphs>
  <Slides>26</Slides>
  <Notes>0</Notes>
  <HiddenSlides>0</HiddenSlides>
  <MMClips>0</MMClips>
  <ScaleCrop>false</ScaleCrop>
  <HeadingPairs>
    <vt:vector size="8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Helvetica</vt:lpstr>
      <vt:lpstr>Verdana</vt:lpstr>
      <vt:lpstr>Office Theme</vt:lpstr>
      <vt:lpstr>Grafikon programa Microsoft Excel</vt:lpstr>
      <vt:lpstr>S Krpkom protiv zagađenja na Jarunu</vt:lpstr>
      <vt:lpstr>Tko smo mi?</vt:lpstr>
      <vt:lpstr>Eko - rime</vt:lpstr>
      <vt:lpstr>PowerPoint prezentacija</vt:lpstr>
      <vt:lpstr>Naš kvart i škola</vt:lpstr>
      <vt:lpstr>PowerPoint prezentacija</vt:lpstr>
      <vt:lpstr>Cilj projekta</vt:lpstr>
      <vt:lpstr>Izvanučionička nastava</vt:lpstr>
      <vt:lpstr>PowerPoint prezentacija</vt:lpstr>
      <vt:lpstr>Izradili smo letke  Misli globalno, djeluj lokalno</vt:lpstr>
      <vt:lpstr>Postavljanje problema i hipoteze</vt:lpstr>
      <vt:lpstr>Napravili smo ankete…</vt:lpstr>
      <vt:lpstr>Rezultati:</vt:lpstr>
      <vt:lpstr>Oni koji kupuju plastične vrećice to čine:</vt:lpstr>
      <vt:lpstr>Oni koji ne kupuju plastične vrećice koriste:</vt:lpstr>
      <vt:lpstr>Nakon što iskoriste plastične vrećice:</vt:lpstr>
      <vt:lpstr>Voljeli bi/ne bi voljeli imati (još jednu) platnenu torbu:</vt:lpstr>
      <vt:lpstr>Istraživanje</vt:lpstr>
      <vt:lpstr>Opis aktivnosti</vt:lpstr>
      <vt:lpstr>Što smo radili, tko je to radio, gdje i kada?</vt:lpstr>
      <vt:lpstr>Provođenje projekta</vt:lpstr>
      <vt:lpstr>Kako smo radili Krpka?</vt:lpstr>
      <vt:lpstr>Za vrijeme projekta</vt:lpstr>
      <vt:lpstr>ČUVAJMO OKOLIŠ!</vt:lpstr>
      <vt:lpstr>Izvori:</vt:lpstr>
      <vt:lpstr>Hvala na pažnji!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Smotra projekata - Pula Krpko - Prezentacija</dc:title>
  <dc:creator>Korisnik</dc:creator>
  <cp:lastModifiedBy>Jelena Čeko</cp:lastModifiedBy>
  <cp:revision>32</cp:revision>
  <dcterms:modified xsi:type="dcterms:W3CDTF">2021-03-31T14:42:53Z</dcterms:modified>
</cp:coreProperties>
</file>