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7" r:id="rId12"/>
    <p:sldId id="266" r:id="rId13"/>
    <p:sldId id="269" r:id="rId14"/>
    <p:sldId id="265" r:id="rId15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0BC6-8B39-9E43-508B-37C37FF48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1D596-5E0A-D997-E813-222AF1F3E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3C5DF-A998-31DC-6560-701FB1CB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A87B-46F7-4D22-CBE3-CF7A41BA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AD3ED-1F11-6A2E-5377-45A36288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8656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1442-0220-BE8B-D0FD-712F6967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164F5-686C-2E87-32A3-156A65960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261B-C95B-4A34-16E9-B989367C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39878-361B-83C5-13F6-53301D28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A8C6D-823D-C301-39AB-DC6ED88F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526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5A8B9-8CB2-C7B6-47E0-496EA5A91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1DC65-6F5D-C752-A386-14C49C1B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7DB4-F4A9-FF05-288B-75F45F7A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AAFF4-44B6-FF44-B461-8BD08310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FBDD0-6A79-CA47-72EA-F711BA9F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4467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409C-3D53-779E-F3F1-B5F3BB51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20847-A352-1F33-5968-FCE7EB073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EF7D9-1B92-E48F-29B0-4333DFCE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EA92A-CAC0-23F7-9EB4-7EF40F28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4C96B-7998-A4C2-73F7-28808A7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6982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9C19-F9AA-C3A9-9134-5FB8CBA1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06FBE-918B-035E-E73F-608CA9447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9BFC6-79B5-8643-12E6-ED74FEC3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83AF1-45D7-F54E-9D10-886C1223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4390F-31E6-F3C9-97C7-165A521B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7306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A2D6-2BBE-6C8F-163B-7F135695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69092-D023-51FB-61A0-A65A3F388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6F13D-D284-1811-3910-6D5884B72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1C77C-F36B-514E-AC22-3160A1C0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4AE4-8C0F-3A22-3DEA-1D5ED67C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AA54-3B13-2FA3-6B2D-6EC5D720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9563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0CB5-B899-1C01-4FF8-5F9420D1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703F3-7B81-F757-9769-7395DC123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613C2-04B1-EF8C-404C-48D35F70B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54F92-32EA-E1A5-4B4D-E96FD47DA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8B77F-EB69-74EF-E2A2-7B8D2299A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A9318-DE11-BBC0-9837-C6FC385B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0DE75-2AB5-93D0-0A0A-ECB9B716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3DC90-E969-C562-0DB1-E8350EF5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1228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1ED1-6293-F3B7-53B7-FD0F12A7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2898B-4923-23AA-FEA2-DDB8DD7C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84A4E-77A4-5123-96D0-9C033C0E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12ECD-1A80-558E-1896-5BC4BD09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018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7B9A3-8DB2-467A-4EAE-C3D15D57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B62E4-F175-C92E-28C7-15041449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A807-E092-EAD0-96D2-71FA3DA5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178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38F1-FE34-EA00-2BFC-8E96D945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27BD-8118-197F-54C7-C049EBB13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0F312-98BE-F88D-B97C-24ABF8707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96E79-EBF4-DAE7-71CC-21140B8D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B6337-FC1E-A9FD-DA9B-9F9395BE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C9405-051C-6B77-1618-D6271ECA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7285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8485-31D3-7E20-3767-B1B0DFE4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2AD83-5FE8-F8E4-FD0D-8AC7A218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14223-2C21-F7DD-1010-C7F6D1E3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7F01E-C8B1-6549-92E7-8AC48E40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FE9A9-08FC-E4F0-5392-65CA1A72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E5A34-B765-59EA-4DEC-64E1F3DE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4864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1AD0B-CEFE-C1E9-C68B-B78F6BAB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BD49-AC34-8E7F-AE6C-24ACC296A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9C7E9-35B5-E990-0735-502868D1F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F7CE-AE20-7D41-BC4A-449F1A5139B5}" type="datetimeFigureOut">
              <a:rPr lang="en-HR" smtClean="0"/>
              <a:t>03/27/2023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5706C-C89B-9CDE-EBCB-A96BB5419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45EA1-369A-9530-3437-3560807FF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5208-13D0-E842-81EE-31F9AB504DBE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9717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2706" b="12927"/>
          <a:stretch/>
        </p:blipFill>
        <p:spPr>
          <a:xfrm>
            <a:off x="0" y="287088"/>
            <a:ext cx="12197053" cy="6868800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421E15-B0A9-3783-AE84-83A0FC455B7B}"/>
              </a:ext>
            </a:extLst>
          </p:cNvPr>
          <p:cNvSpPr txBox="1"/>
          <p:nvPr/>
        </p:nvSpPr>
        <p:spPr>
          <a:xfrm>
            <a:off x="3422650" y="689935"/>
            <a:ext cx="5346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R" dirty="0"/>
              <a:t>OŠ</a:t>
            </a:r>
            <a:r>
              <a:rPr lang="hr-HR" dirty="0"/>
              <a:t> IVANA MEŠTROVIĆA</a:t>
            </a:r>
            <a:endParaRPr lang="en-HR" dirty="0"/>
          </a:p>
          <a:p>
            <a:r>
              <a:rPr lang="en-US" dirty="0"/>
              <a:t>p</a:t>
            </a:r>
            <a:r>
              <a:rPr lang="en-HR" dirty="0"/>
              <a:t>redmet: Hrvatski jezik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4B18F-EE22-3442-D854-144881DC932F}"/>
              </a:ext>
            </a:extLst>
          </p:cNvPr>
          <p:cNvSpPr txBox="1"/>
          <p:nvPr/>
        </p:nvSpPr>
        <p:spPr>
          <a:xfrm>
            <a:off x="3422650" y="2479749"/>
            <a:ext cx="5346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R" sz="2400" dirty="0"/>
              <a:t>PRAVOPISNI ODRED</a:t>
            </a:r>
          </a:p>
          <a:p>
            <a:pPr algn="ctr"/>
            <a:r>
              <a:rPr lang="en-HR" sz="2400" dirty="0"/>
              <a:t>-</a:t>
            </a:r>
            <a:r>
              <a:rPr lang="hr-HR" sz="2400" dirty="0"/>
              <a:t> </a:t>
            </a:r>
            <a:r>
              <a:rPr lang="en-HR" sz="2400" dirty="0"/>
              <a:t>projekt</a:t>
            </a:r>
            <a:r>
              <a:rPr lang="hr-HR" sz="2400" dirty="0"/>
              <a:t> </a:t>
            </a:r>
            <a:r>
              <a:rPr lang="en-HR" sz="2400" dirty="0"/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72D07-E31C-EC20-19FB-F9ECCCC1FF82}"/>
              </a:ext>
            </a:extLst>
          </p:cNvPr>
          <p:cNvSpPr txBox="1"/>
          <p:nvPr/>
        </p:nvSpPr>
        <p:spPr>
          <a:xfrm>
            <a:off x="8006732" y="5844899"/>
            <a:ext cx="36115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Učenici</a:t>
            </a:r>
            <a:r>
              <a:rPr lang="en-HR" dirty="0"/>
              <a:t>:</a:t>
            </a:r>
            <a:r>
              <a:rPr lang="hr-HR" dirty="0"/>
              <a:t> Vito </a:t>
            </a:r>
            <a:r>
              <a:rPr lang="hr-HR" dirty="0" err="1"/>
              <a:t>Oslaković</a:t>
            </a:r>
            <a:r>
              <a:rPr lang="hr-HR" dirty="0"/>
              <a:t>, 8. c</a:t>
            </a:r>
          </a:p>
          <a:p>
            <a:r>
              <a:rPr lang="hr-HR" dirty="0"/>
              <a:t>                Ivan Duvančić, 8. c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13639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A7DB9-ABDB-616F-3D67-078D723E5C0B}"/>
              </a:ext>
            </a:extLst>
          </p:cNvPr>
          <p:cNvSpPr txBox="1"/>
          <p:nvPr/>
        </p:nvSpPr>
        <p:spPr>
          <a:xfrm>
            <a:off x="4937760" y="3865615"/>
            <a:ext cx="6757415" cy="174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>
                <a:latin typeface="+mj-lt"/>
                <a:ea typeface="+mj-ea"/>
                <a:cs typeface="+mj-cs"/>
              </a:rPr>
              <a:t>POZITIVNI PRIMJERI</a:t>
            </a:r>
          </a:p>
        </p:txBody>
      </p:sp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6" b="12927"/>
          <a:stretch/>
        </p:blipFill>
        <p:spPr>
          <a:xfrm>
            <a:off x="1288112" y="3315794"/>
            <a:ext cx="2964704" cy="1669573"/>
          </a:xfrm>
          <a:prstGeom prst="rect">
            <a:avLst/>
          </a:prstGeom>
        </p:spPr>
      </p:pic>
      <p:pic>
        <p:nvPicPr>
          <p:cNvPr id="7" name="Graphic 6" descr="Clapping hands outline">
            <a:extLst>
              <a:ext uri="{FF2B5EF4-FFF2-40B4-BE49-F238E27FC236}">
                <a16:creationId xmlns:a16="http://schemas.microsoft.com/office/drawing/2014/main" id="{3FC592DA-B497-A8F1-AF8D-5D323E4CC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7477" y="1138176"/>
            <a:ext cx="2135083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0" y="10636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C8EA4-8E5B-AD3C-0607-78E01906477C}"/>
              </a:ext>
            </a:extLst>
          </p:cNvPr>
          <p:cNvSpPr txBox="1"/>
          <p:nvPr/>
        </p:nvSpPr>
        <p:spPr>
          <a:xfrm>
            <a:off x="7697188" y="2285599"/>
            <a:ext cx="28069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zalagaonica</a:t>
            </a:r>
            <a:endParaRPr lang="en-HR" dirty="0">
              <a:solidFill>
                <a:srgbClr val="00B050"/>
              </a:solidFill>
            </a:endParaRPr>
          </a:p>
        </p:txBody>
      </p:sp>
      <p:pic>
        <p:nvPicPr>
          <p:cNvPr id="7" name="Picture 6" descr="A picture containing text, electronics, silver&#10;&#10;Description automatically generated">
            <a:extLst>
              <a:ext uri="{FF2B5EF4-FFF2-40B4-BE49-F238E27FC236}">
                <a16:creationId xmlns:a16="http://schemas.microsoft.com/office/drawing/2014/main" id="{4A4FD49B-AD58-ADAA-8F2D-D5D9E6A3098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940596" y="18579"/>
            <a:ext cx="316780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EE85D-A1AA-327A-ECA7-0BD79411B3A4}"/>
              </a:ext>
            </a:extLst>
          </p:cNvPr>
          <p:cNvSpPr txBox="1"/>
          <p:nvPr/>
        </p:nvSpPr>
        <p:spPr>
          <a:xfrm>
            <a:off x="7697188" y="3559587"/>
            <a:ext cx="3906006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HR" dirty="0"/>
              <a:t>zv. </a:t>
            </a:r>
            <a:r>
              <a:rPr lang="en-US" dirty="0"/>
              <a:t>m</a:t>
            </a:r>
            <a:r>
              <a:rPr lang="en-HR" dirty="0"/>
              <a:t>jesne imenice koje označavaju prostoriju ili zgradu moraju imati sufiks </a:t>
            </a:r>
          </a:p>
          <a:p>
            <a:r>
              <a:rPr lang="en-HR" dirty="0"/>
              <a:t>-nica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BAB3A-326F-ECBE-35BF-38C7A0EACD42}"/>
              </a:ext>
            </a:extLst>
          </p:cNvPr>
          <p:cNvSpPr txBox="1"/>
          <p:nvPr/>
        </p:nvSpPr>
        <p:spPr>
          <a:xfrm>
            <a:off x="7697188" y="5140926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Ilica</a:t>
            </a:r>
          </a:p>
          <a:p>
            <a:r>
              <a:rPr lang="en-US" dirty="0"/>
              <a:t>I</a:t>
            </a:r>
            <a:r>
              <a:rPr lang="en-HR" dirty="0"/>
              <a:t>zvor objašnjenja: bujicarijeci.com</a:t>
            </a:r>
          </a:p>
        </p:txBody>
      </p:sp>
    </p:spTree>
    <p:extLst>
      <p:ext uri="{BB962C8B-B14F-4D97-AF65-F5344CB8AC3E}">
        <p14:creationId xmlns:p14="http://schemas.microsoft.com/office/powerpoint/2010/main" val="263382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0" y="10636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C8EA4-8E5B-AD3C-0607-78E01906477C}"/>
              </a:ext>
            </a:extLst>
          </p:cNvPr>
          <p:cNvSpPr txBox="1"/>
          <p:nvPr/>
        </p:nvSpPr>
        <p:spPr>
          <a:xfrm>
            <a:off x="7952661" y="1719924"/>
            <a:ext cx="28069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en-HR" dirty="0">
                <a:solidFill>
                  <a:srgbClr val="00B050"/>
                </a:solidFill>
              </a:rPr>
              <a:t>rojački popravci</a:t>
            </a:r>
          </a:p>
          <a:p>
            <a:endParaRPr lang="en-HR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HR" dirty="0">
                <a:solidFill>
                  <a:srgbClr val="00B050"/>
                </a:solidFill>
              </a:rPr>
              <a:t>učna izrada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5FCF7-8409-E044-0C47-4D04462C79EF}"/>
              </a:ext>
            </a:extLst>
          </p:cNvPr>
          <p:cNvSpPr txBox="1"/>
          <p:nvPr/>
        </p:nvSpPr>
        <p:spPr>
          <a:xfrm>
            <a:off x="7952661" y="3607462"/>
            <a:ext cx="390600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Dobro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napisani</a:t>
            </a:r>
            <a:r>
              <a:rPr lang="en-US" dirty="0"/>
              <a:t> č </a:t>
            </a:r>
            <a:r>
              <a:rPr lang="hr-HR" dirty="0"/>
              <a:t>i</a:t>
            </a:r>
            <a:r>
              <a:rPr lang="en-US" dirty="0"/>
              <a:t> ć</a:t>
            </a:r>
            <a:r>
              <a:rPr lang="hr-HR" dirty="0"/>
              <a:t>.</a:t>
            </a:r>
            <a:endParaRPr lang="en-HR" dirty="0"/>
          </a:p>
        </p:txBody>
      </p:sp>
      <p:pic>
        <p:nvPicPr>
          <p:cNvPr id="7" name="Picture 6" descr="A building with cars parked in front&#10;&#10;Description automatically generated with medium confidence">
            <a:extLst>
              <a:ext uri="{FF2B5EF4-FFF2-40B4-BE49-F238E27FC236}">
                <a16:creationId xmlns:a16="http://schemas.microsoft.com/office/drawing/2014/main" id="{0D7FB853-20FE-3345-27C9-9A2F7875D3FA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l="31959" t="39815" b="26111"/>
          <a:stretch/>
        </p:blipFill>
        <p:spPr>
          <a:xfrm>
            <a:off x="3773897" y="1464182"/>
            <a:ext cx="3440563" cy="3730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50DF4-C527-6003-DE29-17CFE4468DA0}"/>
              </a:ext>
            </a:extLst>
          </p:cNvPr>
          <p:cNvSpPr txBox="1"/>
          <p:nvPr/>
        </p:nvSpPr>
        <p:spPr>
          <a:xfrm>
            <a:off x="7952661" y="4780355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Trakošćanska ulica</a:t>
            </a:r>
          </a:p>
          <a:p>
            <a:r>
              <a:rPr lang="en-US" dirty="0"/>
              <a:t>I</a:t>
            </a:r>
            <a:r>
              <a:rPr lang="en-HR" dirty="0"/>
              <a:t>zvor objašnjenja: pravopis.hr</a:t>
            </a:r>
          </a:p>
        </p:txBody>
      </p:sp>
    </p:spTree>
    <p:extLst>
      <p:ext uri="{BB962C8B-B14F-4D97-AF65-F5344CB8AC3E}">
        <p14:creationId xmlns:p14="http://schemas.microsoft.com/office/powerpoint/2010/main" val="97181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0" y="10636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C8EA4-8E5B-AD3C-0607-78E01906477C}"/>
              </a:ext>
            </a:extLst>
          </p:cNvPr>
          <p:cNvSpPr txBox="1"/>
          <p:nvPr/>
        </p:nvSpPr>
        <p:spPr>
          <a:xfrm>
            <a:off x="7816737" y="1744638"/>
            <a:ext cx="28069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Dobro je zapisan datum</a:t>
            </a:r>
          </a:p>
          <a:p>
            <a:r>
              <a:rPr lang="hr-HR" dirty="0">
                <a:solidFill>
                  <a:srgbClr val="00B050"/>
                </a:solidFill>
              </a:rPr>
              <a:t>19. 10. 2019.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5FCF7-8409-E044-0C47-4D04462C79EF}"/>
              </a:ext>
            </a:extLst>
          </p:cNvPr>
          <p:cNvSpPr txBox="1"/>
          <p:nvPr/>
        </p:nvSpPr>
        <p:spPr>
          <a:xfrm>
            <a:off x="7816737" y="3429000"/>
            <a:ext cx="390600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 err="1"/>
              <a:t>Datumi</a:t>
            </a:r>
            <a:r>
              <a:rPr lang="en-US" dirty="0"/>
              <a:t> se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/>
              <a:t>točka</a:t>
            </a:r>
            <a:r>
              <a:rPr lang="en-US" dirty="0"/>
              <a:t>, a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točke</a:t>
            </a:r>
            <a:r>
              <a:rPr lang="en-US" dirty="0"/>
              <a:t> </a:t>
            </a:r>
            <a:r>
              <a:rPr lang="en-US" dirty="0" err="1"/>
              <a:t>razmak</a:t>
            </a:r>
            <a:r>
              <a:rPr lang="hr-HR" dirty="0"/>
              <a:t>.</a:t>
            </a:r>
            <a:endParaRPr lang="en-HR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5B52C7B-DDF0-D9A1-4401-4229B448D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35" b="34234"/>
          <a:stretch/>
        </p:blipFill>
        <p:spPr>
          <a:xfrm>
            <a:off x="2079784" y="1482811"/>
            <a:ext cx="5003273" cy="3317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FEA0AE-C2F2-F0C8-511B-9B808CE6B15B}"/>
              </a:ext>
            </a:extLst>
          </p:cNvPr>
          <p:cNvSpPr txBox="1"/>
          <p:nvPr/>
        </p:nvSpPr>
        <p:spPr>
          <a:xfrm>
            <a:off x="7816737" y="4900610"/>
            <a:ext cx="360817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letak za koncert Vesne Pisarović</a:t>
            </a:r>
          </a:p>
          <a:p>
            <a:r>
              <a:rPr lang="en-US" dirty="0"/>
              <a:t>I</a:t>
            </a:r>
            <a:r>
              <a:rPr lang="en-HR" dirty="0"/>
              <a:t>zvor objašnjenja: gramatika.hr</a:t>
            </a:r>
          </a:p>
        </p:txBody>
      </p:sp>
    </p:spTree>
    <p:extLst>
      <p:ext uri="{BB962C8B-B14F-4D97-AF65-F5344CB8AC3E}">
        <p14:creationId xmlns:p14="http://schemas.microsoft.com/office/powerpoint/2010/main" val="304874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g in party hat blowing horn">
            <a:extLst>
              <a:ext uri="{FF2B5EF4-FFF2-40B4-BE49-F238E27FC236}">
                <a16:creationId xmlns:a16="http://schemas.microsoft.com/office/drawing/2014/main" id="{A85D662C-2467-48DD-148F-EA2B9C0A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4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C1078-885F-843A-6397-E4426C27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HR" sz="4000" dirty="0"/>
              <a:t>HVALA NA POZORNOSTI!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19F6AC-31DA-8825-86CD-10B6828D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1609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</a:blip>
          <a:srcRect t="2706" b="1292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41559CF-2BB3-4E35-49C1-5DE36E54A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6" b="19375"/>
          <a:stretch/>
        </p:blipFill>
        <p:spPr>
          <a:xfrm>
            <a:off x="1759278" y="512727"/>
            <a:ext cx="4236616" cy="5522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127D88-402A-9065-E80C-5E3AAC1B7984}"/>
              </a:ext>
            </a:extLst>
          </p:cNvPr>
          <p:cNvSpPr txBox="1"/>
          <p:nvPr/>
        </p:nvSpPr>
        <p:spPr>
          <a:xfrm>
            <a:off x="7140944" y="1443335"/>
            <a:ext cx="28069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HR" dirty="0">
                <a:solidFill>
                  <a:srgbClr val="FF0000"/>
                </a:solidFill>
              </a:rPr>
              <a:t>a čokoladom</a:t>
            </a:r>
          </a:p>
          <a:p>
            <a:endParaRPr lang="en-HR" dirty="0"/>
          </a:p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HR" dirty="0">
                <a:solidFill>
                  <a:srgbClr val="00B050"/>
                </a:solidFill>
              </a:rPr>
              <a:t> čokoladom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131D9-0ED5-58C5-507B-FD42ECB894ED}"/>
              </a:ext>
            </a:extLst>
          </p:cNvPr>
          <p:cNvSpPr txBox="1"/>
          <p:nvPr/>
        </p:nvSpPr>
        <p:spPr>
          <a:xfrm>
            <a:off x="7140944" y="3273843"/>
            <a:ext cx="3906006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HR" dirty="0"/>
              <a:t>rijedlog s</a:t>
            </a:r>
            <a:r>
              <a:rPr lang="hr-HR" dirty="0"/>
              <a:t>a</a:t>
            </a:r>
            <a:r>
              <a:rPr lang="en-HR" dirty="0"/>
              <a:t> piše se ispred riječi koje počinju suglasnicima s, š, z, ž, ispred nekih suglasničkih skupina (ks, ps, pš) te ispred zamjenice mnom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B0D00-1F45-322B-1FBE-AB985736F802}"/>
              </a:ext>
            </a:extLst>
          </p:cNvPr>
          <p:cNvSpPr txBox="1"/>
          <p:nvPr/>
        </p:nvSpPr>
        <p:spPr>
          <a:xfrm>
            <a:off x="7140944" y="5091499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Lidlov katalog</a:t>
            </a:r>
          </a:p>
          <a:p>
            <a:r>
              <a:rPr lang="en-US" dirty="0"/>
              <a:t>I</a:t>
            </a:r>
            <a:r>
              <a:rPr lang="en-HR" dirty="0"/>
              <a:t>zvor objašnjenja: gramatika.hr</a:t>
            </a:r>
          </a:p>
        </p:txBody>
      </p:sp>
    </p:spTree>
    <p:extLst>
      <p:ext uri="{BB962C8B-B14F-4D97-AF65-F5344CB8AC3E}">
        <p14:creationId xmlns:p14="http://schemas.microsoft.com/office/powerpoint/2010/main" val="16534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09C2AE3-E970-4BDE-1B7F-FADB49FD8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93" b="22223"/>
          <a:stretch/>
        </p:blipFill>
        <p:spPr>
          <a:xfrm>
            <a:off x="1283775" y="1542025"/>
            <a:ext cx="4168166" cy="3463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C5B70-832A-176A-E83D-D0D3FF52CD8F}"/>
              </a:ext>
            </a:extLst>
          </p:cNvPr>
          <p:cNvSpPr txBox="1"/>
          <p:nvPr/>
        </p:nvSpPr>
        <p:spPr>
          <a:xfrm>
            <a:off x="6964299" y="1885526"/>
            <a:ext cx="28069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Čokolada oreo</a:t>
            </a:r>
            <a:endParaRPr lang="en-HR">
              <a:solidFill>
                <a:srgbClr val="FF0000"/>
              </a:solidFill>
            </a:endParaRPr>
          </a:p>
          <a:p>
            <a:endParaRPr lang="en-HR"/>
          </a:p>
          <a:p>
            <a:r>
              <a:rPr lang="en-US">
                <a:solidFill>
                  <a:srgbClr val="00B050"/>
                </a:solidFill>
              </a:rPr>
              <a:t>Čokolada Oreo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471E1-2C1F-2F84-D942-14E48578D79C}"/>
              </a:ext>
            </a:extLst>
          </p:cNvPr>
          <p:cNvSpPr txBox="1"/>
          <p:nvPr/>
        </p:nvSpPr>
        <p:spPr>
          <a:xfrm>
            <a:off x="6964299" y="3402814"/>
            <a:ext cx="390600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HR" dirty="0"/>
              <a:t>Oreo je ime tvrtke – osobno ime, tako da ga treba pisati velikim slovom</a:t>
            </a:r>
            <a:r>
              <a:rPr lang="hr-HR" dirty="0"/>
              <a:t>.</a:t>
            </a:r>
            <a:endParaRPr lang="en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15B2B-FF0A-9B6B-1F80-AD820353C7E3}"/>
              </a:ext>
            </a:extLst>
          </p:cNvPr>
          <p:cNvSpPr txBox="1"/>
          <p:nvPr/>
        </p:nvSpPr>
        <p:spPr>
          <a:xfrm>
            <a:off x="7140944" y="5091499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Lidlov katalog</a:t>
            </a:r>
          </a:p>
          <a:p>
            <a:r>
              <a:rPr lang="en-US" dirty="0"/>
              <a:t>I</a:t>
            </a:r>
            <a:r>
              <a:rPr lang="en-HR" dirty="0"/>
              <a:t>zvor objašnjenja: pravopis.hr</a:t>
            </a:r>
          </a:p>
        </p:txBody>
      </p:sp>
    </p:spTree>
    <p:extLst>
      <p:ext uri="{BB962C8B-B14F-4D97-AF65-F5344CB8AC3E}">
        <p14:creationId xmlns:p14="http://schemas.microsoft.com/office/powerpoint/2010/main" val="24568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3" name="Picture 2" descr="A sign on a pole&#10;&#10;Description automatically generated with low confidence">
            <a:extLst>
              <a:ext uri="{FF2B5EF4-FFF2-40B4-BE49-F238E27FC236}">
                <a16:creationId xmlns:a16="http://schemas.microsoft.com/office/drawing/2014/main" id="{005B45D3-E2A3-A08B-872A-487F9A748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99" b="21081"/>
          <a:stretch/>
        </p:blipFill>
        <p:spPr>
          <a:xfrm>
            <a:off x="1857796" y="1013614"/>
            <a:ext cx="3730204" cy="4830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5E5B1-E855-5500-BA47-47BC99995184}"/>
              </a:ext>
            </a:extLst>
          </p:cNvPr>
          <p:cNvSpPr txBox="1"/>
          <p:nvPr/>
        </p:nvSpPr>
        <p:spPr>
          <a:xfrm>
            <a:off x="6830652" y="1097369"/>
            <a:ext cx="28069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biti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će</a:t>
            </a:r>
            <a:endParaRPr lang="en-HR" dirty="0"/>
          </a:p>
          <a:p>
            <a:r>
              <a:rPr lang="hr-HR" dirty="0">
                <a:solidFill>
                  <a:srgbClr val="00B050"/>
                </a:solidFill>
              </a:rPr>
              <a:t>1. bit će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FF354-781B-993E-F7EB-8E847BCD908C}"/>
              </a:ext>
            </a:extLst>
          </p:cNvPr>
          <p:cNvSpPr txBox="1"/>
          <p:nvPr/>
        </p:nvSpPr>
        <p:spPr>
          <a:xfrm>
            <a:off x="6830651" y="2292379"/>
            <a:ext cx="28069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hr-HR" dirty="0">
                <a:solidFill>
                  <a:srgbClr val="FF0000"/>
                </a:solidFill>
              </a:rPr>
              <a:t>o trošku vlasnika</a:t>
            </a:r>
            <a:endParaRPr lang="en-HR" dirty="0"/>
          </a:p>
          <a:p>
            <a:r>
              <a:rPr lang="hr-HR" dirty="0">
                <a:solidFill>
                  <a:srgbClr val="00B050"/>
                </a:solidFill>
              </a:rPr>
              <a:t>2. o vlasnikovu trošku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A83F1-1555-5E1B-1473-6400AD9BA528}"/>
              </a:ext>
            </a:extLst>
          </p:cNvPr>
          <p:cNvSpPr txBox="1"/>
          <p:nvPr/>
        </p:nvSpPr>
        <p:spPr>
          <a:xfrm>
            <a:off x="6830651" y="3487389"/>
            <a:ext cx="3906006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 </a:t>
            </a:r>
            <a:r>
              <a:rPr lang="en-US" dirty="0" err="1"/>
              <a:t>futur</a:t>
            </a:r>
            <a:r>
              <a:rPr lang="hr-HR" dirty="0"/>
              <a:t>u</a:t>
            </a:r>
            <a:r>
              <a:rPr lang="en-US" dirty="0"/>
              <a:t> </a:t>
            </a:r>
            <a:r>
              <a:rPr lang="en-US" dirty="0" err="1"/>
              <a:t>prvom</a:t>
            </a:r>
            <a:r>
              <a:rPr lang="en-US" dirty="0"/>
              <a:t> ne </a:t>
            </a:r>
            <a:r>
              <a:rPr lang="en-US" dirty="0" err="1"/>
              <a:t>piše</a:t>
            </a:r>
            <a:r>
              <a:rPr lang="en-US" dirty="0"/>
              <a:t> se </a:t>
            </a:r>
            <a:r>
              <a:rPr lang="en-US" dirty="0" err="1"/>
              <a:t>infinitivno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pomoćni</a:t>
            </a:r>
            <a:r>
              <a:rPr lang="en-US" dirty="0"/>
              <a:t> glagol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hr-HR" dirty="0"/>
              <a:t>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hr-HR" dirty="0"/>
              <a:t>T</a:t>
            </a:r>
            <a:r>
              <a:rPr lang="en-US" dirty="0" err="1"/>
              <a:t>reba</a:t>
            </a:r>
            <a:r>
              <a:rPr lang="en-US" dirty="0"/>
              <a:t> </a:t>
            </a:r>
            <a:r>
              <a:rPr lang="en-US" dirty="0" err="1"/>
              <a:t>pisati</a:t>
            </a:r>
            <a:r>
              <a:rPr lang="en-US" dirty="0"/>
              <a:t> </a:t>
            </a:r>
            <a:r>
              <a:rPr lang="en-US" dirty="0" err="1"/>
              <a:t>posvojne</a:t>
            </a:r>
            <a:r>
              <a:rPr lang="en-US" dirty="0"/>
              <a:t> </a:t>
            </a:r>
            <a:r>
              <a:rPr lang="en-US" dirty="0" err="1"/>
              <a:t>pridjeve</a:t>
            </a:r>
            <a:r>
              <a:rPr lang="en-US" dirty="0"/>
              <a:t>, a ne </a:t>
            </a:r>
            <a:r>
              <a:rPr lang="en-US" dirty="0" err="1"/>
              <a:t>prijedložno-padežne</a:t>
            </a:r>
            <a:r>
              <a:rPr lang="en-US" dirty="0"/>
              <a:t> </a:t>
            </a:r>
            <a:r>
              <a:rPr lang="en-US" dirty="0" err="1"/>
              <a:t>izraze</a:t>
            </a:r>
            <a:r>
              <a:rPr lang="en-US" dirty="0"/>
              <a:t> ,,o </a:t>
            </a:r>
            <a:r>
              <a:rPr lang="en-US" dirty="0" err="1"/>
              <a:t>toršku</a:t>
            </a:r>
            <a:r>
              <a:rPr lang="en-US" dirty="0"/>
              <a:t> (od) </a:t>
            </a:r>
            <a:r>
              <a:rPr lang="en-US" dirty="0" err="1"/>
              <a:t>vlasnika</a:t>
            </a:r>
            <a:r>
              <a:rPr lang="en-US" dirty="0"/>
              <a:t>”</a:t>
            </a:r>
            <a:endParaRPr lang="en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63F89-9A44-D722-4A19-DB23E403CADA}"/>
              </a:ext>
            </a:extLst>
          </p:cNvPr>
          <p:cNvSpPr txBox="1"/>
          <p:nvPr/>
        </p:nvSpPr>
        <p:spPr>
          <a:xfrm>
            <a:off x="6830651" y="5931527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Dom sportova </a:t>
            </a:r>
          </a:p>
          <a:p>
            <a:r>
              <a:rPr lang="en-US" dirty="0"/>
              <a:t>I</a:t>
            </a:r>
            <a:r>
              <a:rPr lang="en-HR" dirty="0"/>
              <a:t>zvor objašnjenja: pravopis.hr</a:t>
            </a:r>
          </a:p>
        </p:txBody>
      </p:sp>
    </p:spTree>
    <p:extLst>
      <p:ext uri="{BB962C8B-B14F-4D97-AF65-F5344CB8AC3E}">
        <p14:creationId xmlns:p14="http://schemas.microsoft.com/office/powerpoint/2010/main" val="75451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0" y="10636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622294-EB76-D9D9-10C2-73DB9FFF7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93" b="32963"/>
          <a:stretch/>
        </p:blipFill>
        <p:spPr>
          <a:xfrm>
            <a:off x="2719598" y="1512943"/>
            <a:ext cx="4517456" cy="3368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C8EA4-8E5B-AD3C-0607-78E01906477C}"/>
              </a:ext>
            </a:extLst>
          </p:cNvPr>
          <p:cNvSpPr txBox="1"/>
          <p:nvPr/>
        </p:nvSpPr>
        <p:spPr>
          <a:xfrm>
            <a:off x="7952661" y="1719924"/>
            <a:ext cx="280699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Najgledanijeg sportskog događaja</a:t>
            </a:r>
          </a:p>
          <a:p>
            <a:endParaRPr lang="en-HR" dirty="0"/>
          </a:p>
          <a:p>
            <a:r>
              <a:rPr lang="hr-HR" dirty="0">
                <a:solidFill>
                  <a:srgbClr val="00B050"/>
                </a:solidFill>
              </a:rPr>
              <a:t>Najgledanijega sportskog događaja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5FCF7-8409-E044-0C47-4D04462C79EF}"/>
              </a:ext>
            </a:extLst>
          </p:cNvPr>
          <p:cNvSpPr txBox="1"/>
          <p:nvPr/>
        </p:nvSpPr>
        <p:spPr>
          <a:xfrm>
            <a:off x="8003649" y="4051962"/>
            <a:ext cx="390600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U </a:t>
            </a:r>
            <a:r>
              <a:rPr lang="en-US" dirty="0" err="1"/>
              <a:t>višečlanom</a:t>
            </a:r>
            <a:r>
              <a:rPr lang="en-US" dirty="0"/>
              <a:t> </a:t>
            </a:r>
            <a:r>
              <a:rPr lang="en-US" dirty="0" err="1"/>
              <a:t>izrazu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pridjev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pisati</a:t>
            </a:r>
            <a:r>
              <a:rPr lang="en-US" dirty="0"/>
              <a:t> </a:t>
            </a:r>
            <a:r>
              <a:rPr lang="en-US" dirty="0" err="1"/>
              <a:t>navezak</a:t>
            </a:r>
            <a:r>
              <a:rPr lang="en-US" dirty="0"/>
              <a:t> (a)</a:t>
            </a:r>
            <a:r>
              <a:rPr lang="hr-HR" dirty="0"/>
              <a:t>.</a:t>
            </a:r>
            <a:endParaRPr lang="en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47367-E57C-C3C5-CA4F-B2BFD6AE5DB8}"/>
              </a:ext>
            </a:extLst>
          </p:cNvPr>
          <p:cNvSpPr txBox="1"/>
          <p:nvPr/>
        </p:nvSpPr>
        <p:spPr>
          <a:xfrm>
            <a:off x="8003649" y="5229837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časopis Story</a:t>
            </a:r>
          </a:p>
          <a:p>
            <a:r>
              <a:rPr lang="en-US" dirty="0"/>
              <a:t>I</a:t>
            </a:r>
            <a:r>
              <a:rPr lang="en-HR" dirty="0"/>
              <a:t>zvor objašnjenja: gramatika.hr</a:t>
            </a:r>
          </a:p>
        </p:txBody>
      </p:sp>
    </p:spTree>
    <p:extLst>
      <p:ext uri="{BB962C8B-B14F-4D97-AF65-F5344CB8AC3E}">
        <p14:creationId xmlns:p14="http://schemas.microsoft.com/office/powerpoint/2010/main" val="34000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B6BF82-0959-2E5C-4513-9898EB4C5BCB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32037" b="32408"/>
          <a:stretch/>
        </p:blipFill>
        <p:spPr>
          <a:xfrm>
            <a:off x="2519205" y="1018458"/>
            <a:ext cx="5063703" cy="3897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7BB05-8C3A-3F8A-7EDC-7F5D2780A2C9}"/>
              </a:ext>
            </a:extLst>
          </p:cNvPr>
          <p:cNvSpPr txBox="1"/>
          <p:nvPr/>
        </p:nvSpPr>
        <p:spPr>
          <a:xfrm>
            <a:off x="8029944" y="2140127"/>
            <a:ext cx="28069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vas</a:t>
            </a:r>
          </a:p>
          <a:p>
            <a:endParaRPr lang="en-HR" dirty="0"/>
          </a:p>
          <a:p>
            <a:r>
              <a:rPr lang="hr-HR" dirty="0">
                <a:solidFill>
                  <a:srgbClr val="00B050"/>
                </a:solidFill>
              </a:rPr>
              <a:t>Vas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D760F-385F-192C-D18F-9467B537A7D0}"/>
              </a:ext>
            </a:extLst>
          </p:cNvPr>
          <p:cNvSpPr txBox="1"/>
          <p:nvPr/>
        </p:nvSpPr>
        <p:spPr>
          <a:xfrm>
            <a:off x="8029944" y="3794543"/>
            <a:ext cx="3906006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HR" dirty="0"/>
              <a:t>as treba pisati velikim početnim slovom jer se radi o obraćanju iz poštovanja jednoj osobi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7B219-2778-8014-C05D-80761976ABCF}"/>
              </a:ext>
            </a:extLst>
          </p:cNvPr>
          <p:cNvSpPr txBox="1"/>
          <p:nvPr/>
        </p:nvSpPr>
        <p:spPr>
          <a:xfrm>
            <a:off x="8029944" y="5203574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časopis Story</a:t>
            </a:r>
          </a:p>
          <a:p>
            <a:r>
              <a:rPr lang="en-US" dirty="0"/>
              <a:t>I</a:t>
            </a:r>
            <a:r>
              <a:rPr lang="en-HR" dirty="0"/>
              <a:t>zvor objašnjenja: pravopis.hr </a:t>
            </a:r>
          </a:p>
        </p:txBody>
      </p:sp>
    </p:spTree>
    <p:extLst>
      <p:ext uri="{BB962C8B-B14F-4D97-AF65-F5344CB8AC3E}">
        <p14:creationId xmlns:p14="http://schemas.microsoft.com/office/powerpoint/2010/main" val="198205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4999000-5497-978E-49D9-85B28BE48506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8332" b="19445"/>
          <a:stretch/>
        </p:blipFill>
        <p:spPr>
          <a:xfrm>
            <a:off x="2133600" y="1047584"/>
            <a:ext cx="4212803" cy="4762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BC72F-C1A2-D77D-33E7-67AE506A0070}"/>
              </a:ext>
            </a:extLst>
          </p:cNvPr>
          <p:cNvSpPr txBox="1"/>
          <p:nvPr/>
        </p:nvSpPr>
        <p:spPr>
          <a:xfrm>
            <a:off x="7582352" y="2228669"/>
            <a:ext cx="28069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elektronski pikado</a:t>
            </a:r>
          </a:p>
          <a:p>
            <a:endParaRPr lang="en-HR" dirty="0"/>
          </a:p>
          <a:p>
            <a:r>
              <a:rPr lang="hr-HR" dirty="0">
                <a:solidFill>
                  <a:srgbClr val="00B050"/>
                </a:solidFill>
              </a:rPr>
              <a:t>elektronički pikado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EC3F2-74B3-3A1E-9AD9-F312B8CA8BD7}"/>
              </a:ext>
            </a:extLst>
          </p:cNvPr>
          <p:cNvSpPr txBox="1"/>
          <p:nvPr/>
        </p:nvSpPr>
        <p:spPr>
          <a:xfrm>
            <a:off x="7582352" y="4012879"/>
            <a:ext cx="3906006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 err="1"/>
              <a:t>Pridjev</a:t>
            </a:r>
            <a:r>
              <a:rPr lang="en-US" dirty="0"/>
              <a:t> </a:t>
            </a:r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elektrone</a:t>
            </a:r>
            <a:r>
              <a:rPr lang="en-US" dirty="0"/>
              <a:t>, a </a:t>
            </a:r>
            <a:r>
              <a:rPr lang="en-US" dirty="0" err="1"/>
              <a:t>pridjev</a:t>
            </a:r>
            <a:r>
              <a:rPr lang="en-US" dirty="0"/>
              <a:t> </a:t>
            </a:r>
            <a:r>
              <a:rPr lang="en-US" dirty="0" err="1"/>
              <a:t>elektronički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uređaje</a:t>
            </a:r>
            <a:r>
              <a:rPr lang="hr-HR" dirty="0"/>
              <a:t>.</a:t>
            </a:r>
            <a:endParaRPr lang="en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49F40-7143-C1EC-FB7E-07FC4C61469E}"/>
              </a:ext>
            </a:extLst>
          </p:cNvPr>
          <p:cNvSpPr txBox="1"/>
          <p:nvPr/>
        </p:nvSpPr>
        <p:spPr>
          <a:xfrm>
            <a:off x="7582352" y="5512911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Intersparov katalog</a:t>
            </a:r>
          </a:p>
          <a:p>
            <a:r>
              <a:rPr lang="en-US" dirty="0"/>
              <a:t>I</a:t>
            </a:r>
            <a:r>
              <a:rPr lang="en-HR" dirty="0"/>
              <a:t>zvor objašnjenja: lektoriranje.org</a:t>
            </a:r>
          </a:p>
        </p:txBody>
      </p:sp>
    </p:spTree>
    <p:extLst>
      <p:ext uri="{BB962C8B-B14F-4D97-AF65-F5344CB8AC3E}">
        <p14:creationId xmlns:p14="http://schemas.microsoft.com/office/powerpoint/2010/main" val="246083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0" y="10636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5FCF7-8409-E044-0C47-4D04462C79EF}"/>
              </a:ext>
            </a:extLst>
          </p:cNvPr>
          <p:cNvSpPr txBox="1"/>
          <p:nvPr/>
        </p:nvSpPr>
        <p:spPr>
          <a:xfrm>
            <a:off x="8003649" y="3753082"/>
            <a:ext cx="3906006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U </a:t>
            </a:r>
            <a:r>
              <a:rPr lang="en-US" dirty="0" err="1"/>
              <a:t>zemljopisnim</a:t>
            </a:r>
            <a:r>
              <a:rPr lang="en-US" dirty="0"/>
              <a:t> </a:t>
            </a:r>
            <a:r>
              <a:rPr lang="en-US" dirty="0" err="1"/>
              <a:t>imenima</a:t>
            </a:r>
            <a:r>
              <a:rPr lang="en-US" dirty="0"/>
              <a:t> (</a:t>
            </a:r>
            <a:r>
              <a:rPr lang="en-US" dirty="0" err="1"/>
              <a:t>gradska</a:t>
            </a:r>
            <a:r>
              <a:rPr lang="en-US" dirty="0"/>
              <a:t> </a:t>
            </a:r>
            <a:r>
              <a:rPr lang="en-US" dirty="0" err="1"/>
              <a:t>četvrt</a:t>
            </a:r>
            <a:r>
              <a:rPr lang="en-US" dirty="0"/>
              <a:t>) </a:t>
            </a:r>
            <a:r>
              <a:rPr lang="en-US" dirty="0" err="1"/>
              <a:t>velikim</a:t>
            </a:r>
            <a:r>
              <a:rPr lang="en-US" dirty="0"/>
              <a:t> se </a:t>
            </a:r>
            <a:r>
              <a:rPr lang="en-US" dirty="0" err="1"/>
              <a:t>slovom</a:t>
            </a:r>
            <a:r>
              <a:rPr lang="en-US" dirty="0"/>
              <a:t> </a:t>
            </a:r>
            <a:r>
              <a:rPr lang="en-US" dirty="0" err="1"/>
              <a:t>piše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hr-HR" dirty="0"/>
              <a:t>.</a:t>
            </a:r>
            <a:endParaRPr lang="en-HR" dirty="0"/>
          </a:p>
        </p:txBody>
      </p:sp>
      <p:pic>
        <p:nvPicPr>
          <p:cNvPr id="7" name="Picture 6" descr="A street sign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8D434EE4-7202-E178-5A15-E3ADFEDA60FE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9631" b="28703"/>
          <a:stretch/>
        </p:blipFill>
        <p:spPr>
          <a:xfrm>
            <a:off x="3165433" y="1231598"/>
            <a:ext cx="4365203" cy="3937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A03AE5-C346-40A5-1B01-4A952D193D82}"/>
              </a:ext>
            </a:extLst>
          </p:cNvPr>
          <p:cNvSpPr txBox="1"/>
          <p:nvPr/>
        </p:nvSpPr>
        <p:spPr>
          <a:xfrm>
            <a:off x="7952661" y="1719924"/>
            <a:ext cx="28069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Gornji Grad</a:t>
            </a:r>
          </a:p>
          <a:p>
            <a:endParaRPr lang="en-HR" dirty="0"/>
          </a:p>
          <a:p>
            <a:r>
              <a:rPr lang="hr-HR" dirty="0">
                <a:solidFill>
                  <a:srgbClr val="00B050"/>
                </a:solidFill>
              </a:rPr>
              <a:t>Gornji grad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6374E-1655-778F-4032-975F921BCF5D}"/>
              </a:ext>
            </a:extLst>
          </p:cNvPr>
          <p:cNvSpPr txBox="1"/>
          <p:nvPr/>
        </p:nvSpPr>
        <p:spPr>
          <a:xfrm>
            <a:off x="8003649" y="5279604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Miramarska ulica</a:t>
            </a:r>
          </a:p>
          <a:p>
            <a:r>
              <a:rPr lang="en-US" dirty="0"/>
              <a:t>I</a:t>
            </a:r>
            <a:r>
              <a:rPr lang="en-HR" dirty="0"/>
              <a:t>zvor objašnjenja: pravopis.hr</a:t>
            </a:r>
          </a:p>
        </p:txBody>
      </p:sp>
    </p:spTree>
    <p:extLst>
      <p:ext uri="{BB962C8B-B14F-4D97-AF65-F5344CB8AC3E}">
        <p14:creationId xmlns:p14="http://schemas.microsoft.com/office/powerpoint/2010/main" val="88734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e car on the street">
            <a:extLst>
              <a:ext uri="{FF2B5EF4-FFF2-40B4-BE49-F238E27FC236}">
                <a16:creationId xmlns:a16="http://schemas.microsoft.com/office/drawing/2014/main" id="{5FDB301E-1C0B-E70C-A47D-543343B8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706" b="1292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3" name="Picture 2" descr="A street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DF512B7B-BC77-0373-1EC6-64A241736DB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67496" y="7953"/>
            <a:ext cx="31678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C042A-E2C8-A4AD-1347-B19CB51316CF}"/>
              </a:ext>
            </a:extLst>
          </p:cNvPr>
          <p:cNvSpPr txBox="1"/>
          <p:nvPr/>
        </p:nvSpPr>
        <p:spPr>
          <a:xfrm>
            <a:off x="7229844" y="2208092"/>
            <a:ext cx="28069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Kopitarna</a:t>
            </a:r>
            <a:endParaRPr lang="hr-HR" dirty="0">
              <a:solidFill>
                <a:srgbClr val="FF0000"/>
              </a:solidFill>
            </a:endParaRPr>
          </a:p>
          <a:p>
            <a:endParaRPr lang="en-HR" dirty="0"/>
          </a:p>
          <a:p>
            <a:r>
              <a:rPr lang="hr-HR" dirty="0" err="1">
                <a:solidFill>
                  <a:srgbClr val="00B050"/>
                </a:solidFill>
              </a:rPr>
              <a:t>Kopitarnica</a:t>
            </a:r>
            <a:endParaRPr lang="en-HR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E43B5-4454-8563-D769-72F935DD0E9E}"/>
              </a:ext>
            </a:extLst>
          </p:cNvPr>
          <p:cNvSpPr txBox="1"/>
          <p:nvPr/>
        </p:nvSpPr>
        <p:spPr>
          <a:xfrm>
            <a:off x="7229844" y="3858043"/>
            <a:ext cx="3906006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HR" dirty="0"/>
              <a:t>zv. </a:t>
            </a:r>
            <a:r>
              <a:rPr lang="en-US" dirty="0"/>
              <a:t>m</a:t>
            </a:r>
            <a:r>
              <a:rPr lang="en-HR" dirty="0"/>
              <a:t>jesne imenice koje označavaju prostoriju ili zgradu moraju imati sufiks</a:t>
            </a:r>
          </a:p>
          <a:p>
            <a:r>
              <a:rPr lang="en-HR" dirty="0"/>
              <a:t>-nica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51E88-CFAC-0F9D-50ED-8A587576AF42}"/>
              </a:ext>
            </a:extLst>
          </p:cNvPr>
          <p:cNvSpPr txBox="1"/>
          <p:nvPr/>
        </p:nvSpPr>
        <p:spPr>
          <a:xfrm>
            <a:off x="7229844" y="5184828"/>
            <a:ext cx="3608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HR" dirty="0"/>
              <a:t>zvor fotografije: Ilica</a:t>
            </a:r>
          </a:p>
          <a:p>
            <a:r>
              <a:rPr lang="en-US" dirty="0"/>
              <a:t>I</a:t>
            </a:r>
            <a:r>
              <a:rPr lang="en-HR" dirty="0"/>
              <a:t>zvor objašnjenja: bujicarijeci.com</a:t>
            </a:r>
          </a:p>
        </p:txBody>
      </p:sp>
    </p:spTree>
    <p:extLst>
      <p:ext uri="{BB962C8B-B14F-4D97-AF65-F5344CB8AC3E}">
        <p14:creationId xmlns:p14="http://schemas.microsoft.com/office/powerpoint/2010/main" val="143002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448</Words>
  <Application>Microsoft Office PowerPoint</Application>
  <PresentationFormat>Široki zaslon</PresentationFormat>
  <Paragraphs>76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GORDANA LJUBAS</cp:lastModifiedBy>
  <cp:revision>2</cp:revision>
  <dcterms:modified xsi:type="dcterms:W3CDTF">2023-03-27T20:01:19Z</dcterms:modified>
</cp:coreProperties>
</file>