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9" r:id="rId9"/>
    <p:sldId id="263" r:id="rId10"/>
    <p:sldId id="265" r:id="rId11"/>
    <p:sldId id="268" r:id="rId12"/>
    <p:sldId id="266" r:id="rId13"/>
    <p:sldId id="267" r:id="rId14"/>
    <p:sldId id="264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5E5BDFAB-425A-4867-9F97-DD0DDE324B37}" type="datetimeFigureOut">
              <a:rPr lang="hr-HR" smtClean="0"/>
              <a:t>27.3.2023.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5865EC72-D5EA-440E-A572-69750678367C}" type="slidenum">
              <a:rPr lang="hr-HR" smtClean="0"/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4503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BDFAB-425A-4867-9F97-DD0DDE324B37}" type="datetimeFigureOut">
              <a:rPr lang="hr-HR" smtClean="0"/>
              <a:t>27.3.2023.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5EC72-D5EA-440E-A572-6975067836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95564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BDFAB-425A-4867-9F97-DD0DDE324B37}" type="datetimeFigureOut">
              <a:rPr lang="hr-HR" smtClean="0"/>
              <a:t>27.3.2023.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5EC72-D5EA-440E-A572-69750678367C}" type="slidenum">
              <a:rPr lang="hr-HR" smtClean="0"/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51799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BDFAB-425A-4867-9F97-DD0DDE324B37}" type="datetimeFigureOut">
              <a:rPr lang="hr-HR" smtClean="0"/>
              <a:t>27.3.2023.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5EC72-D5EA-440E-A572-69750678367C}" type="slidenum">
              <a:rPr lang="hr-HR" smtClean="0"/>
              <a:t>‹#›</a:t>
            </a:fld>
            <a:endParaRPr lang="hr-H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55372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BDFAB-425A-4867-9F97-DD0DDE324B37}" type="datetimeFigureOut">
              <a:rPr lang="hr-HR" smtClean="0"/>
              <a:t>27.3.2023.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5EC72-D5EA-440E-A572-6975067836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801845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BDFAB-425A-4867-9F97-DD0DDE324B37}" type="datetimeFigureOut">
              <a:rPr lang="hr-HR" smtClean="0"/>
              <a:t>27.3.2023.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5EC72-D5EA-440E-A572-69750678367C}" type="slidenum">
              <a:rPr lang="hr-HR" smtClean="0"/>
              <a:t>‹#›</a:t>
            </a:fld>
            <a:endParaRPr lang="hr-H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24450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BDFAB-425A-4867-9F97-DD0DDE324B37}" type="datetimeFigureOut">
              <a:rPr lang="hr-HR" smtClean="0"/>
              <a:t>27.3.2023.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5EC72-D5EA-440E-A572-69750678367C}" type="slidenum">
              <a:rPr lang="hr-HR" smtClean="0"/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23942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BDFAB-425A-4867-9F97-DD0DDE324B37}" type="datetimeFigureOut">
              <a:rPr lang="hr-HR" smtClean="0"/>
              <a:t>27.3.2023.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5EC72-D5EA-440E-A572-69750678367C}" type="slidenum">
              <a:rPr lang="hr-HR" smtClean="0"/>
              <a:t>‹#›</a:t>
            </a:fld>
            <a:endParaRPr lang="hr-H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54193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BDFAB-425A-4867-9F97-DD0DDE324B37}" type="datetimeFigureOut">
              <a:rPr lang="hr-HR" smtClean="0"/>
              <a:t>27.3.2023.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5EC72-D5EA-440E-A572-69750678367C}" type="slidenum">
              <a:rPr lang="hr-HR" smtClean="0"/>
              <a:t>‹#›</a:t>
            </a:fld>
            <a:endParaRPr lang="hr-H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794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BDFAB-425A-4867-9F97-DD0DDE324B37}" type="datetimeFigureOut">
              <a:rPr lang="hr-HR" smtClean="0"/>
              <a:t>27.3.2023.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5EC72-D5EA-440E-A572-6975067836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04825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BDFAB-425A-4867-9F97-DD0DDE324B37}" type="datetimeFigureOut">
              <a:rPr lang="hr-HR" smtClean="0"/>
              <a:t>27.3.2023.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5EC72-D5EA-440E-A572-69750678367C}" type="slidenum">
              <a:rPr lang="hr-HR" smtClean="0"/>
              <a:t>‹#›</a:t>
            </a:fld>
            <a:endParaRPr lang="hr-H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3269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BDFAB-425A-4867-9F97-DD0DDE324B37}" type="datetimeFigureOut">
              <a:rPr lang="hr-HR" smtClean="0"/>
              <a:t>27.3.2023.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5EC72-D5EA-440E-A572-6975067836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69837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BDFAB-425A-4867-9F97-DD0DDE324B37}" type="datetimeFigureOut">
              <a:rPr lang="hr-HR" smtClean="0"/>
              <a:t>27.3.2023.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5EC72-D5EA-440E-A572-69750678367C}" type="slidenum">
              <a:rPr lang="hr-HR" smtClean="0"/>
              <a:t>‹#›</a:t>
            </a:fld>
            <a:endParaRPr lang="hr-H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2372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BDFAB-425A-4867-9F97-DD0DDE324B37}" type="datetimeFigureOut">
              <a:rPr lang="hr-HR" smtClean="0"/>
              <a:t>27.3.2023.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5EC72-D5EA-440E-A572-69750678367C}" type="slidenum">
              <a:rPr lang="hr-HR" smtClean="0"/>
              <a:t>‹#›</a:t>
            </a:fld>
            <a:endParaRPr lang="hr-H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5871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BDFAB-425A-4867-9F97-DD0DDE324B37}" type="datetimeFigureOut">
              <a:rPr lang="hr-HR" smtClean="0"/>
              <a:t>27.3.2023.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5EC72-D5EA-440E-A572-6975067836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68809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BDFAB-425A-4867-9F97-DD0DDE324B37}" type="datetimeFigureOut">
              <a:rPr lang="hr-HR" smtClean="0"/>
              <a:t>27.3.2023.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5EC72-D5EA-440E-A572-69750678367C}" type="slidenum">
              <a:rPr lang="hr-HR" smtClean="0"/>
              <a:t>‹#›</a:t>
            </a:fld>
            <a:endParaRPr lang="hr-H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4437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BDFAB-425A-4867-9F97-DD0DDE324B37}" type="datetimeFigureOut">
              <a:rPr lang="hr-HR" smtClean="0"/>
              <a:t>27.3.2023.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5EC72-D5EA-440E-A572-6975067836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00565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E5BDFAB-425A-4867-9F97-DD0DDE324B37}" type="datetimeFigureOut">
              <a:rPr lang="hr-HR" smtClean="0"/>
              <a:t>27.3.2023.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865EC72-D5EA-440E-A572-6975067836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88204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7B84A8C-BE0F-58C1-8D46-C620D159417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sz="4800" b="1" dirty="0"/>
              <a:t>PRAVOPISNI ODRED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2EB6AEE2-4B03-D4F4-6423-C88217817C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8889" y="4940981"/>
            <a:ext cx="9144000" cy="1655762"/>
          </a:xfrm>
        </p:spPr>
        <p:txBody>
          <a:bodyPr/>
          <a:lstStyle/>
          <a:p>
            <a:pPr algn="r"/>
            <a:r>
              <a:rPr lang="hr-HR" dirty="0"/>
              <a:t>Hana Kovačević i Kaja </a:t>
            </a:r>
            <a:r>
              <a:rPr lang="hr-HR" dirty="0" err="1"/>
              <a:t>Passek-Kumerički</a:t>
            </a:r>
            <a:r>
              <a:rPr lang="hr-HR" dirty="0"/>
              <a:t>, 8. a</a:t>
            </a:r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0B4D04C7-3786-2B4C-593D-B705AC211E79}"/>
              </a:ext>
            </a:extLst>
          </p:cNvPr>
          <p:cNvSpPr txBox="1"/>
          <p:nvPr/>
        </p:nvSpPr>
        <p:spPr>
          <a:xfrm>
            <a:off x="3260387" y="1506523"/>
            <a:ext cx="56712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dirty="0"/>
              <a:t>OŠ Ivana Meštrovića </a:t>
            </a:r>
          </a:p>
          <a:p>
            <a:pPr algn="ctr"/>
            <a:r>
              <a:rPr lang="hr-HR" sz="2000" dirty="0"/>
              <a:t>Hrvatski jezik</a:t>
            </a:r>
          </a:p>
        </p:txBody>
      </p:sp>
    </p:spTree>
    <p:extLst>
      <p:ext uri="{BB962C8B-B14F-4D97-AF65-F5344CB8AC3E}">
        <p14:creationId xmlns:p14="http://schemas.microsoft.com/office/powerpoint/2010/main" val="10722317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AAF0BFD-2AD1-1D32-0D72-F1AE2FA16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-</a:t>
            </a:r>
            <a:r>
              <a:rPr lang="hr-HR" dirty="0" err="1"/>
              <a:t>ije</a:t>
            </a:r>
            <a:r>
              <a:rPr lang="hr-HR" dirty="0"/>
              <a:t>!</a:t>
            </a:r>
            <a:endParaRPr lang="sr-Latn-RS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F2858A0-F004-78B0-8DEE-2FCAE53515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3253582"/>
            <a:ext cx="4526754" cy="117691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r-HR" dirty="0"/>
              <a:t>U ovome natpisu glagolska imenica razumijevanje</a:t>
            </a:r>
            <a:r>
              <a:rPr lang="hr-HR" i="1" dirty="0"/>
              <a:t> dobro je napisana.</a:t>
            </a:r>
            <a:br>
              <a:rPr lang="hr-HR" i="1" dirty="0"/>
            </a:br>
            <a:endParaRPr lang="sr-Latn-RS" i="1" dirty="0"/>
          </a:p>
        </p:txBody>
      </p:sp>
      <p:pic>
        <p:nvPicPr>
          <p:cNvPr id="4" name="Slika 4">
            <a:extLst>
              <a:ext uri="{FF2B5EF4-FFF2-40B4-BE49-F238E27FC236}">
                <a16:creationId xmlns:a16="http://schemas.microsoft.com/office/drawing/2014/main" id="{2D1B8838-8386-9A33-06C3-5B36209F07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675900"/>
            <a:ext cx="4250359" cy="3188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3601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839A101-0CD5-91C3-E19A-EB5C95218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Netko je izgubio točke i mačku</a:t>
            </a:r>
            <a:endParaRPr lang="sr-Latn-RS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5FE0818-3BA8-1C1E-E287-9AE82C033F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6650" y="2961744"/>
            <a:ext cx="2955130" cy="2015070"/>
          </a:xfrm>
        </p:spPr>
        <p:txBody>
          <a:bodyPr/>
          <a:lstStyle/>
          <a:p>
            <a:pPr marL="0" indent="0">
              <a:buNone/>
            </a:pPr>
            <a:r>
              <a:rPr lang="hr-HR" dirty="0">
                <a:effectLst/>
              </a:rPr>
              <a:t>Nakon kratica piše se točka, osim u iznimkama (gđa, gđica, mjerne jedinice...)</a:t>
            </a:r>
            <a:br>
              <a:rPr lang="hr-HR" dirty="0"/>
            </a:br>
            <a:endParaRPr lang="sr-Latn-RS" dirty="0"/>
          </a:p>
        </p:txBody>
      </p:sp>
      <p:pic>
        <p:nvPicPr>
          <p:cNvPr id="4" name="Slika 4">
            <a:extLst>
              <a:ext uri="{FF2B5EF4-FFF2-40B4-BE49-F238E27FC236}">
                <a16:creationId xmlns:a16="http://schemas.microsoft.com/office/drawing/2014/main" id="{47B93933-F442-4494-CAF7-26DFF7310B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220" y="2533053"/>
            <a:ext cx="4838789" cy="3629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8802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064CA82-42E9-D199-F86D-4EADD7E39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Od – od - do</a:t>
            </a:r>
            <a:endParaRPr lang="sr-Latn-RS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36C8093-F185-0356-44C6-D1E280391A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1618" y="3048000"/>
            <a:ext cx="3645693" cy="2015070"/>
          </a:xfrm>
        </p:spPr>
        <p:txBody>
          <a:bodyPr/>
          <a:lstStyle/>
          <a:p>
            <a:pPr marL="0" indent="0">
              <a:buNone/>
            </a:pPr>
            <a:r>
              <a:rPr lang="hr-HR" dirty="0">
                <a:effectLst/>
              </a:rPr>
              <a:t>Crtica već izražava raspon od – do, stoga je nepotreban prijedlog do ispred raspona.</a:t>
            </a:r>
            <a:br>
              <a:rPr lang="hr-HR" dirty="0"/>
            </a:br>
            <a:endParaRPr lang="hr-HR" dirty="0"/>
          </a:p>
        </p:txBody>
      </p:sp>
      <p:pic>
        <p:nvPicPr>
          <p:cNvPr id="5" name="Slika 5">
            <a:extLst>
              <a:ext uri="{FF2B5EF4-FFF2-40B4-BE49-F238E27FC236}">
                <a16:creationId xmlns:a16="http://schemas.microsoft.com/office/drawing/2014/main" id="{463A7EEC-AF08-BC42-A91B-381649B2DD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328" y="2486288"/>
            <a:ext cx="3458953" cy="3776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0790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74C9648-6D39-BEAA-CB08-E011E4386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Od - do</a:t>
            </a:r>
            <a:endParaRPr lang="sr-Latn-RS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5F93ACB-0FC8-E880-B1DF-3B739CDAA6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3429000"/>
            <a:ext cx="3324225" cy="67865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hr-HR" dirty="0"/>
              <a:t>U ovom primjeru crtica je dobro upotrijebljena.</a:t>
            </a:r>
            <a:endParaRPr lang="sr-Latn-RS" dirty="0"/>
          </a:p>
        </p:txBody>
      </p:sp>
      <p:pic>
        <p:nvPicPr>
          <p:cNvPr id="4" name="Slika 4">
            <a:extLst>
              <a:ext uri="{FF2B5EF4-FFF2-40B4-BE49-F238E27FC236}">
                <a16:creationId xmlns:a16="http://schemas.microsoft.com/office/drawing/2014/main" id="{6699E59C-A576-C41A-C2F9-77BD26A6FE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431" y="2469885"/>
            <a:ext cx="4993570" cy="3745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3688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>
            <a:extLst>
              <a:ext uri="{FF2B5EF4-FFF2-40B4-BE49-F238E27FC236}">
                <a16:creationId xmlns:a16="http://schemas.microsoft.com/office/drawing/2014/main" id="{32C497DE-CFD8-F7E5-3F6D-E33752A21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7745" y="2777066"/>
            <a:ext cx="9601196" cy="1303867"/>
          </a:xfrm>
        </p:spPr>
        <p:txBody>
          <a:bodyPr/>
          <a:lstStyle/>
          <a:p>
            <a:r>
              <a:rPr lang="hr-HR" dirty="0"/>
              <a:t>Hvala na pažnji!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2108759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5B3EC6F-D416-00CB-6CE4-C370B2BA6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Sendvić</a:t>
            </a:r>
            <a:r>
              <a:rPr lang="hr-HR" dirty="0"/>
              <a:t> ili sendvič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C8B38C3D-58DC-EE92-A45B-A9BEC781F1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01" t="24653" r="37957" b="38638"/>
          <a:stretch/>
        </p:blipFill>
        <p:spPr>
          <a:xfrm>
            <a:off x="865288" y="2472612"/>
            <a:ext cx="4573971" cy="3336611"/>
          </a:xfrm>
          <a:prstGeom prst="rect">
            <a:avLst/>
          </a:prstGeom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id="{3914CF30-E8B4-9398-8353-564B4B0FF5B9}"/>
              </a:ext>
            </a:extLst>
          </p:cNvPr>
          <p:cNvSpPr txBox="1"/>
          <p:nvPr/>
        </p:nvSpPr>
        <p:spPr>
          <a:xfrm>
            <a:off x="5595026" y="2578997"/>
            <a:ext cx="45473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U anglizmima (riječima engleskog podrijetla) uvijek se piše slovo č. Dakle, pravilno se piše sendvi</a:t>
            </a:r>
            <a:r>
              <a:rPr lang="hr-HR" b="1" dirty="0"/>
              <a:t>č</a:t>
            </a:r>
            <a:r>
              <a:rPr lang="hr-H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63476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21E68C9-3F05-FD77-78AF-36AE3105C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Ukoliko, gdje je utoliko?</a:t>
            </a:r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688E3414-9354-ABDC-282D-83EDEA7806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276" y="2836506"/>
            <a:ext cx="4922322" cy="2453951"/>
          </a:xfr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DD582E61-F91F-2C82-4CC6-6CD605359991}"/>
              </a:ext>
            </a:extLst>
          </p:cNvPr>
          <p:cNvSpPr txBox="1"/>
          <p:nvPr/>
        </p:nvSpPr>
        <p:spPr>
          <a:xfrm>
            <a:off x="1520890" y="2836506"/>
            <a:ext cx="37602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Veznik ukoliko uvijek ide u paru s utoliko. Prema pravopisu bolje bi ga bilo zamijeniti veznikom ako. Obavijest bi trebala glasiti: ,,Održavajte higijenu nosa – prekrijte usta unutarnjom stranom lakta ili papirnatom maramicom ako kašljete ili kišete”. </a:t>
            </a:r>
          </a:p>
        </p:txBody>
      </p:sp>
    </p:spTree>
    <p:extLst>
      <p:ext uri="{BB962C8B-B14F-4D97-AF65-F5344CB8AC3E}">
        <p14:creationId xmlns:p14="http://schemas.microsoft.com/office/powerpoint/2010/main" val="530771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5270B03-C0C5-975C-7427-D7FCDE977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Najveća dilema</a:t>
            </a:r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9AA8CF54-8688-5186-23E4-E000A5FD50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802" y="2557993"/>
            <a:ext cx="4423833" cy="3317875"/>
          </a:xfr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F4B94FCF-A363-3BE2-B404-1490E67FD84E}"/>
              </a:ext>
            </a:extLst>
          </p:cNvPr>
          <p:cNvSpPr txBox="1"/>
          <p:nvPr/>
        </p:nvSpPr>
        <p:spPr>
          <a:xfrm>
            <a:off x="6344816" y="2761861"/>
            <a:ext cx="455178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Pekara, pekarna ili pekarnica pitanje je sad? Najveći dio svih pogrešaka upravo zauzimaju nazivi pekara i pekarna. Pekara je mjesto gdje se proizvode pekarski proizvodi. Naziv pekarna koristimo u razgovornom jeziku, stoga ga je potrebno izbjegavati na javnim natpisima. Pekarnica je ispravan naziv koji označava mjesto gdje se prodaju pekarski proizvodi.</a:t>
            </a:r>
          </a:p>
        </p:txBody>
      </p:sp>
    </p:spTree>
    <p:extLst>
      <p:ext uri="{BB962C8B-B14F-4D97-AF65-F5344CB8AC3E}">
        <p14:creationId xmlns:p14="http://schemas.microsoft.com/office/powerpoint/2010/main" val="5923721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FC07276-4123-25F3-46FE-E20969843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Svjetlo na kraju tunela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08F9FD6-55A5-6C3F-7279-F391B639A8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9083" y="3750469"/>
            <a:ext cx="4023048" cy="82153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r-HR" sz="1800" dirty="0"/>
              <a:t>Kada smo pomislile da smo ostali bez pekarnica u kvartu, pojavila se jedna kao melem za oči.</a:t>
            </a:r>
          </a:p>
        </p:txBody>
      </p:sp>
      <p:pic>
        <p:nvPicPr>
          <p:cNvPr id="4" name="Slika 4">
            <a:extLst>
              <a:ext uri="{FF2B5EF4-FFF2-40B4-BE49-F238E27FC236}">
                <a16:creationId xmlns:a16="http://schemas.microsoft.com/office/drawing/2014/main" id="{3BFC24E5-51A0-1147-CB8C-B836C8AAF1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357" y="2911323"/>
            <a:ext cx="4255049" cy="3191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3007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3776E10-F845-3308-D41A-13872EE05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Što li je pisac želio reći?</a:t>
            </a:r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2D918AB3-F5EF-CF52-0B9B-5CDD8D66A8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217" y="3196907"/>
            <a:ext cx="5098353" cy="1303867"/>
          </a:xfrm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id="{DFF4DDEA-7295-CE2E-9B4B-6B077DD08AF2}"/>
              </a:ext>
            </a:extLst>
          </p:cNvPr>
          <p:cNvSpPr txBox="1"/>
          <p:nvPr/>
        </p:nvSpPr>
        <p:spPr>
          <a:xfrm>
            <a:off x="1604864" y="2515615"/>
            <a:ext cx="4350353" cy="369331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hr-HR" dirty="0"/>
              <a:t>Ovaj tekst može se ispraviti na dva načina, ovisno o tome kome je poruka upućena. Ako se pod ,,svima” željelo zahvaliti svim ljudima, potrebno je staviti zareze iza </a:t>
            </a:r>
            <a:r>
              <a:rPr lang="hr-HR" i="1" dirty="0"/>
              <a:t>svima</a:t>
            </a:r>
            <a:r>
              <a:rPr lang="hr-HR" dirty="0"/>
              <a:t> i iza </a:t>
            </a:r>
            <a:r>
              <a:rPr lang="hr-HR" i="1" dirty="0"/>
              <a:t>sponzorima</a:t>
            </a:r>
            <a:r>
              <a:rPr lang="hr-HR" dirty="0"/>
              <a:t>. Poruka bi trebala izgledati ovako: ,,Iskreno zahvaljujemo svima, donatorima i sponzorima, koji su omogućili...”</a:t>
            </a:r>
          </a:p>
          <a:p>
            <a:r>
              <a:rPr lang="hr-HR" dirty="0"/>
              <a:t>Ako se želi zahvaliti samo donatorima i sponzorima, potrebno je zamjenicu svima preoblikovati u neodređenu zamjenicu svim i poruka bi trebala izgledati ovako: ,,Iskreno zahvaljujemo svim donatorima i sponzorima koji su omogućili...” </a:t>
            </a:r>
          </a:p>
        </p:txBody>
      </p:sp>
    </p:spTree>
    <p:extLst>
      <p:ext uri="{BB962C8B-B14F-4D97-AF65-F5344CB8AC3E}">
        <p14:creationId xmlns:p14="http://schemas.microsoft.com/office/powerpoint/2010/main" val="11181419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E73F1F6-C74A-FC58-9CA9-458B02576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Ono kad glagoli štrajkaju</a:t>
            </a:r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1718AAF9-C2B1-1647-79EA-864083BF6A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2" y="2874383"/>
            <a:ext cx="4491210" cy="2192139"/>
          </a:xfr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46F404BD-5225-8D70-DBAE-CABF81051F05}"/>
              </a:ext>
            </a:extLst>
          </p:cNvPr>
          <p:cNvSpPr txBox="1"/>
          <p:nvPr/>
        </p:nvSpPr>
        <p:spPr>
          <a:xfrm>
            <a:off x="6298164" y="3508787"/>
            <a:ext cx="43294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U ovom primjeru glagol je potpuno pogrešan. Obavijest bi se trebala preoblikovati u: ,,Molimo ne penjite se, nije za upotrebu.”</a:t>
            </a:r>
          </a:p>
        </p:txBody>
      </p:sp>
    </p:spTree>
    <p:extLst>
      <p:ext uri="{BB962C8B-B14F-4D97-AF65-F5344CB8AC3E}">
        <p14:creationId xmlns:p14="http://schemas.microsoft.com/office/powerpoint/2010/main" val="4247943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35C6E0-8DEC-5D76-1232-2EA9CDB11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Vrijedi</a:t>
            </a:r>
            <a:r>
              <a:rPr lang="en-US" dirty="0"/>
              <a:t> li </a:t>
            </a:r>
            <a:r>
              <a:rPr lang="en-US" dirty="0" err="1"/>
              <a:t>onda</a:t>
            </a:r>
            <a:r>
              <a:rPr lang="en-US" dirty="0"/>
              <a:t> </a:t>
            </a:r>
            <a:r>
              <a:rPr lang="en-US" dirty="0" err="1"/>
              <a:t>popust</a:t>
            </a:r>
            <a:r>
              <a:rPr lang="en-US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6DF1C3-C698-3A32-FDE9-3B3EBB7653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5172971" cy="3318936"/>
          </a:xfrm>
        </p:spPr>
        <p:txBody>
          <a:bodyPr/>
          <a:lstStyle/>
          <a:p>
            <a:pPr marL="0" indent="0">
              <a:buNone/>
            </a:pPr>
            <a:r>
              <a:rPr lang="hr-HR" dirty="0"/>
              <a:t>U ovom primjeru pogrešno je upotrijebljena posvojna zamjenica </a:t>
            </a:r>
            <a:r>
              <a:rPr lang="hr-HR" i="1" dirty="0"/>
              <a:t>tvoj</a:t>
            </a:r>
            <a:r>
              <a:rPr lang="hr-HR" dirty="0"/>
              <a:t>. Umjesto nje pravilno je upotrijebiti povratno posvojnu zamjenicu. Pravilno napisana obavijest glasila bi: ,,Iskoristi 20 % popusta na svojih </a:t>
            </a:r>
            <a:br>
              <a:rPr lang="hr-HR" dirty="0"/>
            </a:br>
            <a:r>
              <a:rPr lang="hr-HR" dirty="0"/>
              <a:t>5 sljedećih vožnji."</a:t>
            </a:r>
            <a:endParaRPr lang="en-US" dirty="0">
              <a:ea typeface="+mn-lt"/>
              <a:cs typeface="+mn-lt"/>
            </a:endParaRPr>
          </a:p>
          <a:p>
            <a:pPr>
              <a:buSzPct val="114999"/>
            </a:pPr>
            <a:endParaRPr lang="en-US" dirty="0"/>
          </a:p>
        </p:txBody>
      </p:sp>
      <p:pic>
        <p:nvPicPr>
          <p:cNvPr id="4" name="Picture 4" descr="Text&#10;&#10;Description automatically generated">
            <a:extLst>
              <a:ext uri="{FF2B5EF4-FFF2-40B4-BE49-F238E27FC236}">
                <a16:creationId xmlns:a16="http://schemas.microsoft.com/office/drawing/2014/main" id="{B50CB761-43C5-2D74-C427-FCC93EFC4F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9081" y="2868135"/>
            <a:ext cx="4597878" cy="2228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1078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663A9E4-A9C7-797F-CF2B-C099A3DFB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-</a:t>
            </a:r>
            <a:r>
              <a:rPr lang="hr-HR" dirty="0" err="1"/>
              <a:t>ije</a:t>
            </a:r>
            <a:r>
              <a:rPr lang="hr-HR" dirty="0"/>
              <a:t> ili -je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F397B3D-B3FF-A5D1-1AC5-0D4E644318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6603" y="2833909"/>
            <a:ext cx="4242577" cy="254255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dirty="0">
                <a:ea typeface="+mn-lt"/>
                <a:cs typeface="+mn-lt"/>
              </a:rPr>
              <a:t>    Pri pretvorbi glagola </a:t>
            </a:r>
            <a:r>
              <a:rPr lang="hr-HR" i="1" dirty="0">
                <a:ea typeface="+mn-lt"/>
                <a:cs typeface="+mn-lt"/>
              </a:rPr>
              <a:t>razumijevati </a:t>
            </a:r>
            <a:r>
              <a:rPr lang="hr-HR" dirty="0">
                <a:ea typeface="+mn-lt"/>
                <a:cs typeface="+mn-lt"/>
              </a:rPr>
              <a:t>u glagolsku imenicu -</a:t>
            </a:r>
            <a:r>
              <a:rPr lang="hr-HR" dirty="0" err="1">
                <a:ea typeface="+mn-lt"/>
                <a:cs typeface="+mn-lt"/>
              </a:rPr>
              <a:t>ije</a:t>
            </a:r>
            <a:r>
              <a:rPr lang="hr-HR" dirty="0">
                <a:ea typeface="+mn-lt"/>
                <a:cs typeface="+mn-lt"/>
              </a:rPr>
              <a:t> se ne skraćuje u -</a:t>
            </a:r>
            <a:r>
              <a:rPr lang="hr-HR" dirty="0">
                <a:effectLst/>
                <a:ea typeface="+mn-lt"/>
                <a:cs typeface="+mn-lt"/>
              </a:rPr>
              <a:t>je. Pravilno napisana obavijest </a:t>
            </a:r>
            <a:r>
              <a:rPr lang="hr-HR" dirty="0">
                <a:ea typeface="+mn-lt"/>
                <a:cs typeface="+mn-lt"/>
              </a:rPr>
              <a:t>bi </a:t>
            </a:r>
            <a:r>
              <a:rPr lang="hr-HR" dirty="0">
                <a:effectLst/>
                <a:ea typeface="+mn-lt"/>
                <a:cs typeface="+mn-lt"/>
              </a:rPr>
              <a:t>glasila: ,,</a:t>
            </a:r>
            <a:r>
              <a:rPr lang="hr-HR" dirty="0">
                <a:ea typeface="+mn-lt"/>
                <a:cs typeface="+mn-lt"/>
              </a:rPr>
              <a:t>Molimo vas za razumijevanje".</a:t>
            </a:r>
            <a:br>
              <a:rPr lang="hr-HR" dirty="0">
                <a:ea typeface="+mn-lt"/>
                <a:cs typeface="+mn-lt"/>
              </a:rPr>
            </a:br>
            <a:endParaRPr lang="hr-HR" dirty="0">
              <a:ea typeface="+mn-lt"/>
              <a:cs typeface="+mn-lt"/>
            </a:endParaRP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4" name="Slika 4">
            <a:extLst>
              <a:ext uri="{FF2B5EF4-FFF2-40B4-BE49-F238E27FC236}">
                <a16:creationId xmlns:a16="http://schemas.microsoft.com/office/drawing/2014/main" id="{A7E0EF2B-9EAA-FED2-D76A-6C548B8E23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9409" y="2554202"/>
            <a:ext cx="2637560" cy="3598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9912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ski">
  <a:themeElements>
    <a:clrScheme name="Organski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ski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ski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3133</TotalTime>
  <Words>451</Words>
  <Application>Microsoft Office PowerPoint</Application>
  <PresentationFormat>Široki zaslon</PresentationFormat>
  <Paragraphs>30</Paragraphs>
  <Slides>14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14</vt:i4>
      </vt:variant>
    </vt:vector>
  </HeadingPairs>
  <TitlesOfParts>
    <vt:vector size="17" baseType="lpstr">
      <vt:lpstr>Arial</vt:lpstr>
      <vt:lpstr>Garamond</vt:lpstr>
      <vt:lpstr>Organski</vt:lpstr>
      <vt:lpstr>PRAVOPISNI ODRED</vt:lpstr>
      <vt:lpstr>Sendvić ili sendvič</vt:lpstr>
      <vt:lpstr>Ukoliko, gdje je utoliko?</vt:lpstr>
      <vt:lpstr>Najveća dilema</vt:lpstr>
      <vt:lpstr>Svjetlo na kraju tunela</vt:lpstr>
      <vt:lpstr>Što li je pisac želio reći?</vt:lpstr>
      <vt:lpstr>Ono kad glagoli štrajkaju</vt:lpstr>
      <vt:lpstr>Vrijedi li onda popust?</vt:lpstr>
      <vt:lpstr>-ije ili -je</vt:lpstr>
      <vt:lpstr>-ije!</vt:lpstr>
      <vt:lpstr>Netko je izgubio točke i mačku</vt:lpstr>
      <vt:lpstr>Od – od - do</vt:lpstr>
      <vt:lpstr>Od - do</vt:lpstr>
      <vt:lpstr>Hvala na pažnji!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PRAVOPISNI ODRED</dc:title>
  <dc:creator>ivana</dc:creator>
  <cp:lastModifiedBy>GORDANA LJUBAS</cp:lastModifiedBy>
  <cp:revision>52</cp:revision>
  <dcterms:created xsi:type="dcterms:W3CDTF">2023-03-09T08:28:47Z</dcterms:created>
  <dcterms:modified xsi:type="dcterms:W3CDTF">2023-03-27T19:55:25Z</dcterms:modified>
</cp:coreProperties>
</file>