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64FB4-8E89-4C40-AEFE-C69BF675164A}" v="1956" dt="2025-03-09T21:56:41.807"/>
    <p1510:client id="{D1AAE8D3-168B-492D-AF8F-283660DF5DB3}" v="280" dt="2025-03-08T17:11:39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906" y="-10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911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23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778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587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12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44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194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107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322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64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208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02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767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815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808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62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25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iklopedija.hr/clanak/perun" TargetMode="External"/><Relationship Id="rId7" Type="http://schemas.openxmlformats.org/officeDocument/2006/relationships/hyperlink" Target="https://croatia.hr/hr-hr/kultura-i-umjetnost/legende/kako-je-propala-okrutna-crna-kraljic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iklopedija.hr/clanak/rusalke" TargetMode="External"/><Relationship Id="rId5" Type="http://schemas.openxmlformats.org/officeDocument/2006/relationships/hyperlink" Target="https://www.enciklopedija.hr/clanak/mokos" TargetMode="External"/><Relationship Id="rId4" Type="http://schemas.openxmlformats.org/officeDocument/2006/relationships/hyperlink" Target="https://enciklopedija.hr/clanak/6528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afkadesk.org/wp-content/uploads/2023/03/f6f53-image00002.jpeg?w=190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tovilegendeblog.wordpress.com/2014/08/06/mokos/" TargetMode="External"/><Relationship Id="rId5" Type="http://schemas.openxmlformats.org/officeDocument/2006/relationships/hyperlink" Target="https://slavium.wordpress.com/2016/08/29/zemaljsko-bozanstvo-veles/" TargetMode="External"/><Relationship Id="rId4" Type="http://schemas.openxmlformats.org/officeDocument/2006/relationships/hyperlink" Target="https://www.pacopetshop.it/it/blog/astrobau-oroscopo-speciale-cane-gatto-novembre-n27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jkanje/posts/vile-rusalke-ako-im-netko-oduzme-krila-preobra%C5%BEavaju-se-u-obi%C4%8Dne-%C5%BEeneu-ju%C5%BEnoslav/1385726608419185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avium.wordpress.com/2016/09/19/baba-koja-plasi-djecu/" TargetMode="External"/><Relationship Id="rId4" Type="http://schemas.openxmlformats.org/officeDocument/2006/relationships/hyperlink" Target="https://www.zagreb.info/vijesti/najpoznatija-zagrebacka-legenda-o-nestvarno-lijepoj-ostroumnoj-ali-i-prokletoj-kraljici/266549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FDF8837B-BAE2-489A-8F93-69216307D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vy paint art pattern">
            <a:extLst>
              <a:ext uri="{FF2B5EF4-FFF2-40B4-BE49-F238E27FC236}">
                <a16:creationId xmlns:a16="http://schemas.microsoft.com/office/drawing/2014/main" xmlns="" id="{DC46E456-1FA4-A29E-9462-FD8157B04C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3282" b="163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hr-HR" sz="4400">
                <a:solidFill>
                  <a:srgbClr val="FFFFFF"/>
                </a:solidFill>
                <a:latin typeface="Arial"/>
                <a:cs typeface="Arial"/>
              </a:rPr>
              <a:t>Slavenska Mitologija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FFFFFF"/>
                </a:solidFill>
                <a:latin typeface="Arial"/>
                <a:cs typeface="Arial"/>
              </a:rPr>
              <a:t>Pia Jovović i Paola </a:t>
            </a:r>
            <a:r>
              <a:rPr lang="hr-HR" sz="2800" dirty="0" err="1">
                <a:solidFill>
                  <a:srgbClr val="FFFFFF"/>
                </a:solidFill>
                <a:latin typeface="Arial"/>
                <a:cs typeface="Arial"/>
              </a:rPr>
              <a:t>Žgaljić</a:t>
            </a:r>
            <a:r>
              <a:rPr lang="hr-HR" sz="2800" dirty="0">
                <a:solidFill>
                  <a:srgbClr val="FFFFFF"/>
                </a:solidFill>
                <a:latin typeface="Arial"/>
                <a:cs typeface="Arial"/>
              </a:rPr>
              <a:t>, 7.b</a:t>
            </a:r>
          </a:p>
          <a:p>
            <a:r>
              <a:rPr lang="hr-HR" sz="2800" dirty="0">
                <a:solidFill>
                  <a:srgbClr val="FFFFFF"/>
                </a:solidFill>
                <a:latin typeface="Arial"/>
                <a:cs typeface="Arial"/>
              </a:rPr>
              <a:t>OŠ Ivana Meštrovića, Zagreb, 26.2.2025.</a:t>
            </a: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xmlns="" id="{B48BEE9B-A2F4-4BF3-9EAD-16E1A7FC2D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270F4E4-A067-59F5-1317-F65798EF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247764" cy="1303867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Arial"/>
                <a:cs typeface="Arial"/>
              </a:rPr>
              <a:t>Utjecaj na narod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298D091-928E-4BA1-05B6-C3ADA951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54" y="2556932"/>
            <a:ext cx="10185743" cy="4300141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slavili su mnoge praznike kao:</a:t>
            </a:r>
          </a:p>
          <a:p>
            <a:pPr marL="0" indent="0">
              <a:buSzPct val="114999"/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                      - zimski solsticij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                      - praznik u čast predaka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vjerovanje u duhove predaka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mitovi o braku – oblikovali obiteljski život</a:t>
            </a:r>
          </a:p>
          <a:p>
            <a:pPr>
              <a:buSzPct val="114999"/>
            </a:pPr>
            <a:endParaRPr lang="hr-H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SzPct val="114999"/>
              <a:buNone/>
            </a:pPr>
            <a:r>
              <a:rPr lang="hr-HR" dirty="0">
                <a:solidFill>
                  <a:srgbClr val="262626"/>
                </a:solidFill>
                <a:latin typeface="Garamond" panose="02020404030301010803"/>
                <a:cs typeface="Arial"/>
              </a:rPr>
              <a:t>   </a:t>
            </a:r>
            <a:r>
              <a:rPr lang="hr-HR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64376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8114E5-63A4-394E-B17A-33A15AD3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427936" cy="1303867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Arial"/>
                <a:cs typeface="Arial"/>
              </a:rPr>
              <a:t>Najpoznatija priča o Babi Rogi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946958A-2261-65C9-61FF-9AB971E1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55" y="2556932"/>
            <a:ext cx="10321442" cy="4394086"/>
          </a:xfrm>
        </p:spPr>
        <p:txBody>
          <a:bodyPr/>
          <a:lstStyle/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zla vještica dugoga nosa i oštrih zubi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jela je zločestu djecu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kad pojede dijete – rog joj naraste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živjela u mraku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služi za discipliniranje djece</a:t>
            </a:r>
          </a:p>
          <a:p>
            <a:pPr>
              <a:buSzPct val="114999"/>
            </a:pPr>
            <a:endParaRPr lang="hr-H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SzPct val="114999"/>
            </a:pPr>
            <a:endParaRPr lang="hr-HR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SzPct val="114999"/>
            </a:pPr>
            <a:endParaRPr lang="hr-HR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hr-HR" dirty="0">
              <a:solidFill>
                <a:srgbClr val="262626"/>
              </a:solidFill>
              <a:latin typeface="Garamond" panose="02020404030301010803"/>
              <a:cs typeface="Arial"/>
            </a:endParaRPr>
          </a:p>
        </p:txBody>
      </p:sp>
      <p:pic>
        <p:nvPicPr>
          <p:cNvPr id="4" name="Slika 3" descr="Baba koja plaši djecu – Slavium">
            <a:extLst>
              <a:ext uri="{FF2B5EF4-FFF2-40B4-BE49-F238E27FC236}">
                <a16:creationId xmlns:a16="http://schemas.microsoft.com/office/drawing/2014/main" xmlns="" id="{533DB40B-F60B-2F6B-4D51-DA3A57EC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90" y="368176"/>
            <a:ext cx="4332514" cy="61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86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001B0E35-F788-4608-ABBE-0D971AA50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1B8EA-FCCA-47DD-A0C4-A653EC4AB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781EDE-83AA-44D6-8054-A4E2D6F280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9D1149-D333-6807-2F70-6E2FBEEAD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304"/>
            <a:ext cx="3722911" cy="1848153"/>
          </a:xfrm>
        </p:spPr>
        <p:txBody>
          <a:bodyPr>
            <a:normAutofit/>
          </a:bodyPr>
          <a:lstStyle/>
          <a:p>
            <a:r>
              <a:rPr lang="hr-HR">
                <a:latin typeface="Arial"/>
                <a:cs typeface="Arial"/>
              </a:rPr>
              <a:t>Izvori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4C2E2D-B1CA-4E61-9D33-BDA1EEED7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73" y="938988"/>
            <a:ext cx="11240015" cy="611641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SzPct val="114999"/>
              <a:buNone/>
            </a:pPr>
            <a:endParaRPr lang="hr-HR" sz="2800" dirty="0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Hrvatska enciklopedija, mrežno izdanje. Leksikografski zavod Miroslav </a:t>
            </a:r>
            <a:r>
              <a:rPr lang="hr-HR" sz="28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Krleža,</a:t>
            </a:r>
            <a:r>
              <a:rPr lang="hr-HR" sz="280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Perun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 2013. – 2025.,</a:t>
            </a:r>
            <a:r>
              <a:rPr lang="hr-HR" sz="2800" dirty="0">
                <a:latin typeface="Arial"/>
                <a:ea typeface="+mn-lt"/>
                <a:cs typeface="Arial"/>
                <a:hlinkClick r:id="rId3"/>
              </a:rPr>
              <a:t>https://www.enciklopedija.hr/clanak/perun</a:t>
            </a:r>
            <a:r>
              <a:rPr lang="hr-HR" sz="2800" dirty="0">
                <a:latin typeface="Arial"/>
                <a:ea typeface="+mn-lt"/>
                <a:cs typeface="+mn-lt"/>
              </a:rPr>
              <a:t> ,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(</a:t>
            </a:r>
            <a:r>
              <a:rPr lang="hr-HR" sz="28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pristupljeno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9.3.2025.)</a:t>
            </a:r>
            <a:endParaRPr lang="hr-HR" sz="280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Hrvatska enciklopedija, mrežno izdanje. Leksikografski zavod Miroslav Krleža, 2013. – 2025.,</a:t>
            </a:r>
            <a:r>
              <a:rPr lang="hr-HR" sz="2800" dirty="0">
                <a:latin typeface="Arial"/>
                <a:ea typeface="+mn-lt"/>
                <a:cs typeface="+mn-lt"/>
              </a:rPr>
              <a:t> </a:t>
            </a:r>
            <a:r>
              <a:rPr lang="hr-HR" sz="2800" dirty="0">
                <a:latin typeface="Arial"/>
                <a:ea typeface="+mn-lt"/>
                <a:cs typeface="Arial"/>
                <a:hlinkClick r:id="rId4"/>
              </a:rPr>
              <a:t>https://enciklopedija.hr/clanak/65288</a:t>
            </a:r>
            <a:r>
              <a:rPr lang="hr-HR" sz="2800" dirty="0">
                <a:latin typeface="Arial"/>
                <a:ea typeface="+mn-lt"/>
                <a:cs typeface="+mn-lt"/>
              </a:rPr>
              <a:t>, 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(</a:t>
            </a:r>
            <a:r>
              <a:rPr lang="hr-HR" sz="28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pristupljeno</a:t>
            </a:r>
            <a:r>
              <a:rPr lang="hr-HR" sz="2800" dirty="0">
                <a:latin typeface="Arial"/>
                <a:ea typeface="+mn-lt"/>
                <a:cs typeface="+mn-lt"/>
              </a:rPr>
              <a:t> 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9.3.2025.)</a:t>
            </a:r>
          </a:p>
          <a:p>
            <a:pPr>
              <a:lnSpc>
                <a:spcPct val="90000"/>
              </a:lnSpc>
              <a:buSzPct val="114999"/>
            </a:pPr>
            <a:r>
              <a:rPr lang="hr-HR" sz="28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Mokoš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. Hrvatska enciklopedija, mrežno izdanje. Leksikografski zavod Miroslav Krleža, 2013. –2025.,</a:t>
            </a:r>
            <a:r>
              <a:rPr lang="hr-HR" sz="2800" dirty="0">
                <a:latin typeface="Arial"/>
                <a:ea typeface="+mn-lt"/>
                <a:cs typeface="Arial"/>
                <a:hlinkClick r:id="rId5"/>
              </a:rPr>
              <a:t>https://www.enciklopedija.hr/clanak/mokos</a:t>
            </a:r>
            <a:r>
              <a:rPr lang="hr-HR" sz="2800" dirty="0">
                <a:latin typeface="Arial"/>
                <a:ea typeface="+mn-lt"/>
                <a:cs typeface="Arial"/>
              </a:rPr>
              <a:t>, 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(</a:t>
            </a:r>
            <a:r>
              <a:rPr lang="hr-HR" sz="28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pristupljeno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9.3.2025.)</a:t>
            </a:r>
          </a:p>
          <a:p>
            <a:pPr>
              <a:lnSpc>
                <a:spcPct val="90000"/>
              </a:lnSpc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Rusalke. Hrvatska enciklopedija, mrežn</a:t>
            </a:r>
            <a:r>
              <a:rPr lang="hr-HR" sz="2800" i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o izdanje.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 Leksikografski zavod Miroslav Krleža, 2013. – 2025.</a:t>
            </a:r>
            <a:r>
              <a:rPr lang="hr-HR" sz="2800" dirty="0">
                <a:latin typeface="Arial"/>
                <a:ea typeface="+mn-lt"/>
                <a:cs typeface="+mn-lt"/>
              </a:rPr>
              <a:t>,</a:t>
            </a:r>
            <a:r>
              <a:rPr lang="hr-HR" sz="2800" dirty="0">
                <a:latin typeface="Arial"/>
                <a:ea typeface="+mn-lt"/>
                <a:cs typeface="+mn-lt"/>
                <a:hlinkClick r:id="rId6"/>
              </a:rPr>
              <a:t>https://enciklopedija.hr/clanak/rusalke</a:t>
            </a:r>
            <a:r>
              <a:rPr lang="hr-HR" sz="2800" dirty="0">
                <a:latin typeface="Garamond"/>
                <a:ea typeface="+mn-lt"/>
                <a:cs typeface="+mn-lt"/>
              </a:rPr>
              <a:t> , </a:t>
            </a:r>
            <a:r>
              <a:rPr lang="hr-HR" sz="2800" dirty="0">
                <a:latin typeface="Arial"/>
                <a:ea typeface="+mn-lt"/>
                <a:cs typeface="+mn-lt"/>
              </a:rPr>
              <a:t>( </a:t>
            </a:r>
            <a:r>
              <a:rPr lang="hr-HR" sz="2800" dirty="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pristupljeno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9.3.2025. )</a:t>
            </a:r>
            <a:endParaRPr lang="hr-HR" sz="2800">
              <a:solidFill>
                <a:schemeClr val="tx1"/>
              </a:solidFill>
              <a:latin typeface="Garamond"/>
              <a:cs typeface="Arial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en-US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Croatia.hr, Zagreb, Legenda o Crnoj </a:t>
            </a:r>
            <a:r>
              <a:rPr lang="en-US" sz="28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Kraljici</a:t>
            </a:r>
            <a:r>
              <a:rPr lang="en-US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, 1992- 2025.</a:t>
            </a:r>
            <a:r>
              <a:rPr lang="en-US" sz="2800" dirty="0">
                <a:latin typeface="Arial"/>
                <a:ea typeface="+mn-lt"/>
                <a:cs typeface="+mn-lt"/>
              </a:rPr>
              <a:t> </a:t>
            </a:r>
            <a:r>
              <a:rPr lang="en-US" sz="2800" dirty="0">
                <a:latin typeface="Arial"/>
                <a:ea typeface="+mn-lt"/>
                <a:cs typeface="+mn-lt"/>
                <a:hlinkClick r:id="rId7"/>
              </a:rPr>
              <a:t>https://croatia.hr/hr-hr/kultura-i-umjetnost/legende/kako-je-propala-okrutna-crna-kraljica</a:t>
            </a:r>
            <a:r>
              <a:rPr lang="en-US" sz="2800" dirty="0">
                <a:latin typeface="Arial"/>
                <a:ea typeface="+mn-lt"/>
                <a:cs typeface="+mn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, (</a:t>
            </a:r>
            <a:r>
              <a:rPr lang="en-US" sz="28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pristupljeno</a:t>
            </a:r>
            <a:r>
              <a:rPr lang="en-US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8.3.2025. )</a:t>
            </a:r>
          </a:p>
          <a:p>
            <a:pPr>
              <a:lnSpc>
                <a:spcPct val="90000"/>
              </a:lnSpc>
              <a:buSzPct val="114999"/>
            </a:pPr>
            <a:endParaRPr lang="en-US" sz="2800" dirty="0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en-US" sz="600" dirty="0"/>
              <a:t/>
            </a:r>
            <a:br>
              <a:rPr lang="en-US" sz="600" dirty="0"/>
            </a:br>
            <a:endParaRPr lang="en-US" sz="1200"/>
          </a:p>
          <a:p>
            <a:pPr>
              <a:lnSpc>
                <a:spcPct val="90000"/>
              </a:lnSpc>
              <a:buSzPct val="114999"/>
            </a:pPr>
            <a:endParaRPr lang="hr-HR" sz="1200" dirty="0"/>
          </a:p>
          <a:p>
            <a:pPr>
              <a:lnSpc>
                <a:spcPct val="90000"/>
              </a:lnSpc>
              <a:buSzPct val="114999"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355666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01B0E35-F788-4608-ABBE-0D971AA50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31B8EA-FCCA-47DD-A0C4-A653EC4AB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781EDE-83AA-44D6-8054-A4E2D6F280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42F8561-1940-06E9-0100-E56256DA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84" y="766308"/>
            <a:ext cx="10976374" cy="531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Kafkadesk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, Krakow,</a:t>
            </a:r>
            <a:r>
              <a:rPr lang="hr-HR" sz="2800" dirty="0">
                <a:latin typeface="Arial"/>
                <a:ea typeface="+mn-lt"/>
                <a:cs typeface="+mn-lt"/>
              </a:rPr>
              <a:t> </a:t>
            </a:r>
            <a:r>
              <a:rPr lang="hr-HR" sz="2800" dirty="0">
                <a:latin typeface="Arial"/>
                <a:ea typeface="+mn-lt"/>
                <a:cs typeface="+mn-lt"/>
                <a:hlinkClick r:id="rId3"/>
              </a:rPr>
              <a:t>https://kafkadesk.org/wp-content/uploads/2023/03/f6f53-image00002.jpeg?w=1900</a:t>
            </a:r>
            <a:r>
              <a:rPr lang="hr-HR" sz="2800" dirty="0">
                <a:latin typeface="Arial"/>
                <a:ea typeface="+mn-lt"/>
                <a:cs typeface="+mn-lt"/>
              </a:rPr>
              <a:t> , </a:t>
            </a:r>
            <a:endParaRPr lang="sr-Latn-RS" sz="2800"/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(</a:t>
            </a:r>
            <a:r>
              <a:rPr lang="hr-HR" sz="2800" dirty="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pristupljeno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12.10.2020.)</a:t>
            </a:r>
            <a:endParaRPr lang="hr-HR" sz="2800" dirty="0">
              <a:solidFill>
                <a:schemeClr val="tx1"/>
              </a:solidFill>
            </a:endParaRPr>
          </a:p>
          <a:p>
            <a:pPr marL="0" indent="0">
              <a:buSzPct val="114999"/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Paco,</a:t>
            </a:r>
            <a:r>
              <a:rPr lang="hr-HR" sz="2800" dirty="0">
                <a:latin typeface="Arial"/>
                <a:ea typeface="+mn-lt"/>
                <a:cs typeface="+mn-lt"/>
              </a:rPr>
              <a:t> </a:t>
            </a:r>
            <a:r>
              <a:rPr lang="hr-HR" sz="2800" dirty="0">
                <a:latin typeface="Arial"/>
                <a:ea typeface="+mn-lt"/>
                <a:cs typeface="+mn-lt"/>
                <a:hlinkClick r:id="rId4"/>
              </a:rPr>
              <a:t>https://www.pacopetshop.it/it/blog/astrobau-oroscopo-speciale-cane-gatto-novembre-n274</a:t>
            </a:r>
            <a:r>
              <a:rPr lang="hr-HR" sz="2800" dirty="0">
                <a:latin typeface="Arial"/>
                <a:ea typeface="+mn-lt"/>
                <a:cs typeface="+mn-lt"/>
              </a:rPr>
              <a:t> ( </a:t>
            </a:r>
            <a:r>
              <a:rPr lang="hr-HR" sz="2800" err="1">
                <a:latin typeface="Arial"/>
                <a:ea typeface="+mn-lt"/>
                <a:cs typeface="+mn-lt"/>
              </a:rPr>
              <a:t>pristupljeno</a:t>
            </a:r>
            <a:r>
              <a:rPr lang="hr-HR" sz="2800" dirty="0">
                <a:latin typeface="Arial"/>
                <a:ea typeface="+mn-lt"/>
                <a:cs typeface="+mn-lt"/>
              </a:rPr>
              <a:t> 26.10.2018. ) 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Igor </a:t>
            </a:r>
            <a:r>
              <a:rPr lang="hr-HR" sz="28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Ozhiganov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, </a:t>
            </a:r>
            <a:r>
              <a:rPr lang="hr-HR" sz="2800" dirty="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Slavium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, 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800" dirty="0">
                <a:latin typeface="Arial"/>
                <a:ea typeface="+mn-lt"/>
                <a:cs typeface="Arial"/>
                <a:hlinkClick r:id="rId5"/>
              </a:rPr>
              <a:t>https://slavium.wordpress.com/2016/08/29/zemaljsko-bozanstvo-veles/</a:t>
            </a:r>
            <a:r>
              <a:rPr lang="hr-HR" sz="2800" dirty="0">
                <a:latin typeface="Arial"/>
                <a:ea typeface="+mn-lt"/>
                <a:cs typeface="Arial"/>
              </a:rPr>
              <a:t>,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(</a:t>
            </a:r>
            <a:r>
              <a:rPr lang="hr-HR" sz="28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pristupljeno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29.8.2016.)</a:t>
            </a:r>
          </a:p>
          <a:p>
            <a:pPr marL="0" indent="0">
              <a:buNone/>
            </a:pPr>
            <a:r>
              <a:rPr lang="hr-HR" sz="280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Kakaševski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, Vesna,</a:t>
            </a:r>
            <a:r>
              <a:rPr lang="hr-HR" sz="2800" dirty="0">
                <a:solidFill>
                  <a:srgbClr val="262626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800" dirty="0">
                <a:solidFill>
                  <a:srgbClr val="262626"/>
                </a:solidFill>
                <a:latin typeface="Arial"/>
                <a:ea typeface="+mn-lt"/>
                <a:cs typeface="+mn-lt"/>
                <a:hlinkClick r:id="rId6"/>
              </a:rPr>
              <a:t>https://mitovilegendeblog.wordpress.com/2014/08/06/mokos/</a:t>
            </a:r>
            <a:r>
              <a:rPr lang="hr-HR" sz="2800" dirty="0">
                <a:solidFill>
                  <a:srgbClr val="262626"/>
                </a:solidFill>
                <a:latin typeface="Arial"/>
                <a:ea typeface="+mn-lt"/>
                <a:cs typeface="Arial"/>
              </a:rPr>
              <a:t>, </a:t>
            </a:r>
            <a:endParaRPr lang="en-US" sz="28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(</a:t>
            </a:r>
            <a:r>
              <a:rPr lang="hr-HR" sz="28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pristupljeno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6.8.2014.)</a:t>
            </a:r>
            <a:endParaRPr lang="en-US" sz="28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hr-HR" sz="28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hr-HR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hr-HR" sz="2800" dirty="0">
              <a:latin typeface="Arial"/>
              <a:cs typeface="Arial"/>
            </a:endParaRPr>
          </a:p>
          <a:p>
            <a:pPr>
              <a:buSzPct val="114999"/>
            </a:pPr>
            <a:endParaRPr lang="hr-HR" dirty="0"/>
          </a:p>
          <a:p>
            <a:pPr>
              <a:buSzPct val="114999"/>
            </a:pPr>
            <a:endParaRPr lang="hr-HR" dirty="0"/>
          </a:p>
          <a:p>
            <a:pPr>
              <a:buSzPct val="114999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7644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01B0E35-F788-4608-ABBE-0D971AA50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31B8EA-FCCA-47DD-A0C4-A653EC4AB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781EDE-83AA-44D6-8054-A4E2D6F280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680E64D-D6FC-B1B4-F434-85BA83DB9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90" y="815218"/>
            <a:ext cx="10973838" cy="5425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err="1">
                <a:solidFill>
                  <a:schemeClr val="tx1"/>
                </a:solidFill>
                <a:latin typeface="Arial"/>
                <a:cs typeface="Arial"/>
              </a:rPr>
              <a:t>Bajkanje</a:t>
            </a: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, putujuća radionica pisanja bajki , Facebook,</a:t>
            </a:r>
            <a:r>
              <a:rPr lang="hr-HR" sz="2800" dirty="0">
                <a:latin typeface="Arial"/>
                <a:cs typeface="Arial"/>
              </a:rPr>
              <a:t> </a:t>
            </a:r>
            <a:r>
              <a:rPr lang="hr-HR" sz="2800" dirty="0">
                <a:latin typeface="Arial"/>
                <a:ea typeface="+mn-lt"/>
                <a:cs typeface="+mn-lt"/>
                <a:hlinkClick r:id="rId3"/>
              </a:rPr>
              <a:t>https://www.facebook.com/bajkanje/posts/vile-rusalke-ako-im-netko-oduzme-krila-preobra%C5%BEavaju-se-u-obi%C4%8Dne-%C5%BEeneu-ju%C5%BEnoslav/1385726608419185/</a:t>
            </a:r>
            <a:r>
              <a:rPr lang="hr-HR" sz="2800" dirty="0">
                <a:latin typeface="Arial"/>
                <a:ea typeface="+mn-lt"/>
                <a:cs typeface="+mn-lt"/>
              </a:rPr>
              <a:t> ,</a:t>
            </a:r>
            <a:endParaRPr lang="hr-HR" sz="28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(</a:t>
            </a:r>
            <a:r>
              <a:rPr lang="hr-HR" sz="2800" dirty="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pristupljeno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11.4.2015.)</a:t>
            </a:r>
            <a:endParaRPr lang="hr-H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Zagreb.info,</a:t>
            </a:r>
            <a:r>
              <a:rPr lang="hr-HR" sz="2800" dirty="0">
                <a:latin typeface="Arial"/>
                <a:cs typeface="Arial"/>
              </a:rPr>
              <a:t> </a:t>
            </a:r>
            <a:r>
              <a:rPr lang="hr-HR" sz="2800" dirty="0">
                <a:latin typeface="Arial"/>
                <a:ea typeface="+mn-lt"/>
                <a:cs typeface="+mn-lt"/>
                <a:hlinkClick r:id="rId4"/>
              </a:rPr>
              <a:t>https://www.zagreb.info/vijesti/najpoznatija-zagrebacka-legenda-o-nestvarno-lijepoj-ostroumnoj-ali-i-prokletoj-kraljici/266549/</a:t>
            </a:r>
            <a:endParaRPr lang="hr-HR" sz="2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hr-HR" sz="2800" dirty="0" err="1">
                <a:solidFill>
                  <a:schemeClr val="tx1"/>
                </a:solidFill>
                <a:latin typeface="Arial"/>
                <a:cs typeface="Arial"/>
              </a:rPr>
              <a:t>pristupljeno</a:t>
            </a: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 29.5.2020.)</a:t>
            </a:r>
          </a:p>
          <a:p>
            <a:pPr marL="0" indent="0">
              <a:buNone/>
            </a:pPr>
            <a:r>
              <a:rPr lang="hr-HR" sz="2800" dirty="0" err="1">
                <a:solidFill>
                  <a:schemeClr val="tx1"/>
                </a:solidFill>
                <a:latin typeface="Arial"/>
                <a:cs typeface="Arial"/>
              </a:rPr>
              <a:t>Slavium</a:t>
            </a: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https://slavium.wordpress.com/2016/09/19/baba-koja-plasi-djecu/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, (</a:t>
            </a:r>
            <a:r>
              <a:rPr lang="hr-HR" sz="2800" dirty="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pristupljeno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19.9.2016.)</a:t>
            </a:r>
            <a:endParaRPr lang="hr-H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hr-HR" sz="2800" dirty="0">
              <a:solidFill>
                <a:srgbClr val="26262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hr-HR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hr-HR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hr-HR" sz="2800" dirty="0">
              <a:latin typeface="Arial"/>
              <a:cs typeface="Arial"/>
            </a:endParaRPr>
          </a:p>
          <a:p>
            <a:pPr>
              <a:buSzPct val="114999"/>
            </a:pPr>
            <a:endParaRPr lang="hr-HR" dirty="0">
              <a:latin typeface="Garamond" panose="0202040403030101080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38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slikanje, umjetničko djelo, crtež, mitologija&#10;&#10;Sadržaj koji je generirala umjetna inteligencija možda nije točan.">
            <a:extLst>
              <a:ext uri="{FF2B5EF4-FFF2-40B4-BE49-F238E27FC236}">
                <a16:creationId xmlns:a16="http://schemas.microsoft.com/office/drawing/2014/main" xmlns="" id="{424E1776-E384-1447-FAA2-5CFE1422C8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8395" b="206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A5FAEBE-341C-2E1C-6500-73310F916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12553"/>
            <a:ext cx="9601196" cy="4163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                 Hvala </a:t>
            </a:r>
            <a:r>
              <a:rPr lang="en-US" sz="4400" dirty="0" err="1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Arial"/>
                <a:cs typeface="Arial"/>
              </a:rPr>
              <a:t>pažnji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64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FABD886-DC05-BFF6-F60F-BB796F5D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57" y="2636108"/>
            <a:ext cx="9969543" cy="3459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stara je oko 3000 godina</a:t>
            </a:r>
          </a:p>
          <a:p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ima hijerarhijsku strukturu: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           - </a:t>
            </a: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Vrhovni bog kao predsjedavajući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          - puno bogova ispod njega</a:t>
            </a:r>
            <a:endParaRPr lang="hr-HR" sz="2800" dirty="0">
              <a:solidFill>
                <a:schemeClr val="tx1"/>
              </a:solidFill>
              <a:latin typeface="Trade Gothic Next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          - ispod njih polubogovi i fantastična bića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F56FBCB8-BA6F-BF25-6898-84F235CC58C5}"/>
              </a:ext>
            </a:extLst>
          </p:cNvPr>
          <p:cNvSpPr txBox="1"/>
          <p:nvPr/>
        </p:nvSpPr>
        <p:spPr>
          <a:xfrm>
            <a:off x="956217" y="1106529"/>
            <a:ext cx="75417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2800">
              <a:latin typeface="Arial"/>
              <a:cs typeface="Arial"/>
            </a:endParaRPr>
          </a:p>
          <a:p>
            <a:r>
              <a:rPr lang="hr-HR" sz="3200">
                <a:latin typeface="Arial"/>
                <a:cs typeface="Arial"/>
              </a:rPr>
              <a:t>Obilježja mitologije</a:t>
            </a:r>
            <a:endParaRPr lang="hr-HR" sz="3200"/>
          </a:p>
        </p:txBody>
      </p:sp>
      <p:pic>
        <p:nvPicPr>
          <p:cNvPr id="6" name="Slika 5" descr="Slika na kojoj se prikazuje umjetničko djelo, slikanje&#10;&#10;Sadržaj koji je generirala umjetna inteligencija možda nije točan.">
            <a:extLst>
              <a:ext uri="{FF2B5EF4-FFF2-40B4-BE49-F238E27FC236}">
                <a16:creationId xmlns:a16="http://schemas.microsoft.com/office/drawing/2014/main" xmlns="" id="{B9A0330E-280A-09C1-99F4-93499A8A3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518" y="167588"/>
            <a:ext cx="5578047" cy="357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6593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xmlns="" id="{FCE562BF-B382-4FD1-8049-FAF4DE8C5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xmlns="" id="{DEE73D21-A8AA-4E63-820A-1DB4212D61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F834A1-94F9-E7D3-B25F-2B912FB4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hr-HR" sz="3200">
                <a:latin typeface="Arial"/>
                <a:cs typeface="Arial"/>
              </a:rPr>
              <a:t>Perun</a:t>
            </a:r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xmlns="" id="{F54055AB-0E75-45E9-B100-083C2BC41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6358456-1154-9818-5058-9C14ABAFC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83" y="2556932"/>
            <a:ext cx="6740470" cy="3641960"/>
          </a:xfrm>
        </p:spPr>
        <p:txBody>
          <a:bodyPr>
            <a:normAutofit/>
          </a:bodyPr>
          <a:lstStyle/>
          <a:p>
            <a:r>
              <a:rPr lang="hr-HR" sz="2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nebeski bog groma i munje </a:t>
            </a:r>
          </a:p>
          <a:p>
            <a:pPr>
              <a:buSzPct val="114999"/>
            </a:pPr>
            <a:r>
              <a:rPr lang="hr-HR" sz="2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 vlada čitavim svijetom</a:t>
            </a:r>
          </a:p>
          <a:p>
            <a:pPr>
              <a:buSzPct val="114999"/>
            </a:pPr>
            <a:r>
              <a:rPr lang="hr-HR" sz="2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u konstantnom sukobu s Velesom</a:t>
            </a:r>
            <a:endParaRPr lang="hr-HR" sz="28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SzPct val="114999"/>
            </a:pPr>
            <a:r>
              <a:rPr lang="hr-HR" sz="2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vojnici, oružje, rat</a:t>
            </a:r>
            <a:endParaRPr lang="hr-HR" sz="28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>
              <a:buSzPct val="114999"/>
            </a:pPr>
            <a:r>
              <a:rPr lang="hr-HR" sz="2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mjesto mu je na visini</a:t>
            </a:r>
            <a:endParaRPr lang="hr-HR" sz="28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SzPct val="114999"/>
            </a:pPr>
            <a:endParaRPr lang="hr-HR" sz="28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Slika 6" descr="Slika na kojoj se prikazuje crtić, računalo generirano umjetničko djelo, Animacija, fikcija&#10;&#10;Sadržaj koji je generirala umjetna inteligencija možda nije točan.">
            <a:extLst>
              <a:ext uri="{FF2B5EF4-FFF2-40B4-BE49-F238E27FC236}">
                <a16:creationId xmlns:a16="http://schemas.microsoft.com/office/drawing/2014/main" xmlns="" id="{D4400539-F9BA-EF2C-A1A7-06C8636446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37" r="2038" b="4"/>
          <a:stretch/>
        </p:blipFill>
        <p:spPr>
          <a:xfrm>
            <a:off x="7016190" y="658818"/>
            <a:ext cx="5170839" cy="5530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DD61259-9048-09A9-215D-DF07250C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934456"/>
            <a:ext cx="7305900" cy="279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"/>
              <a:t>
              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B5DF4FE-D3D9-624F-F9F9-ECCBB3B5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7501" y="5934456"/>
            <a:ext cx="16002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8A55E62-BC82-45DF-A15D-E1BFE214AB6C}" type="datetime1">
              <a:rPr lang="en-US"/>
              <a:pPr>
                <a:spcAft>
                  <a:spcPts val="600"/>
                </a:spcAft>
              </a:pPr>
              <a:t>3/9/2025</a:t>
            </a:fld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AAF5B3A-DE5E-7945-71E2-19A45F98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34456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56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xmlns="" id="{45009486-928F-4921-B8CD-F76DF609C9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xmlns="" id="{EA80EDC1-9445-4DF7-AF88-6192F82E15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6D178D-94FB-4921-7F65-21A1814B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Arial"/>
                <a:cs typeface="Arial"/>
              </a:rPr>
              <a:t>Veles</a:t>
            </a:r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xmlns="" id="{C339CD31-0EBE-4345-9C63-7117ED3B0B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CC98A9F-E562-0F2A-0992-3D3DBB82E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82" y="2556932"/>
            <a:ext cx="6359471" cy="3813206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podzemni bog, kralj podzemlja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 vlada carstvom mrtvih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u konstantnom sukobu s Perunom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najčešće se prikazuje kao medvjed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seljaci, stoka, bolesti i smrt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mjesto mu je dolje, u rijeci</a:t>
            </a:r>
          </a:p>
          <a:p>
            <a:pPr>
              <a:buSzPct val="114999"/>
            </a:pPr>
            <a:endParaRPr lang="hr-HR" sz="2800">
              <a:solidFill>
                <a:schemeClr val="tx1"/>
              </a:solidFill>
              <a:latin typeface="Arial"/>
              <a:ea typeface="+mn-lt"/>
              <a:cs typeface="+mn-lt"/>
            </a:endParaRPr>
          </a:p>
        </p:txBody>
      </p:sp>
      <p:pic>
        <p:nvPicPr>
          <p:cNvPr id="4" name="Slika 3" descr="U POTRAZI ZA SLAVENSKIM BOGOVIMA">
            <a:extLst>
              <a:ext uri="{FF2B5EF4-FFF2-40B4-BE49-F238E27FC236}">
                <a16:creationId xmlns:a16="http://schemas.microsoft.com/office/drawing/2014/main" xmlns="" id="{26EBD3CF-D91B-DB28-0BD0-4D382C8E9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312" y="213492"/>
            <a:ext cx="4497946" cy="600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8572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5009486-928F-4921-B8CD-F76DF609C9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80EDC1-9445-4DF7-AF88-6192F82E15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78D80F-DBFB-F1C0-DB4F-13783B60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1081523"/>
            <a:ext cx="6354633" cy="1310881"/>
          </a:xfrm>
        </p:spPr>
        <p:txBody>
          <a:bodyPr>
            <a:normAutofit/>
          </a:bodyPr>
          <a:lstStyle/>
          <a:p>
            <a:r>
              <a:rPr lang="hr-HR" sz="3200" err="1">
                <a:solidFill>
                  <a:schemeClr val="tx1"/>
                </a:solidFill>
                <a:latin typeface="Arial"/>
                <a:cs typeface="Arial"/>
              </a:rPr>
              <a:t>Mokoš</a:t>
            </a:r>
            <a:endParaRPr lang="hr-HR" sz="320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339CD31-0EBE-4345-9C63-7117ED3B0B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48CFF20-1C80-F701-0B36-5C92A612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84" y="2410084"/>
            <a:ext cx="9005872" cy="40321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božica braka i plodnosti</a:t>
            </a:r>
          </a:p>
          <a:p>
            <a:pPr>
              <a:lnSpc>
                <a:spcPct val="90000"/>
              </a:lnSpc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sredina između Velesa i Peruna</a:t>
            </a:r>
            <a:endParaRPr lang="hr-HR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božica je dvaju domova </a:t>
            </a:r>
            <a:endParaRPr lang="hr-HR" sz="28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                    – gornjeg ili suhog</a:t>
            </a:r>
            <a:endParaRPr lang="hr-HR" sz="28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                     - donjeg ili vlažnog</a:t>
            </a:r>
            <a:endParaRPr lang="hr-H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prevarila Peruna s Velesom (protjerana u podzemlje)</a:t>
            </a:r>
            <a:endParaRPr lang="hr-HR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hr-HR">
              <a:latin typeface="Arial"/>
              <a:cs typeface="Arial"/>
            </a:endParaRPr>
          </a:p>
          <a:p>
            <a:pPr>
              <a:lnSpc>
                <a:spcPct val="90000"/>
              </a:lnSpc>
              <a:buSzPct val="114999"/>
            </a:pPr>
            <a:endParaRPr lang="hr-HR">
              <a:latin typeface="Arial"/>
              <a:cs typeface="Arial"/>
            </a:endParaRPr>
          </a:p>
        </p:txBody>
      </p:sp>
      <p:pic>
        <p:nvPicPr>
          <p:cNvPr id="4" name="Slika 3" descr="Mokoš | MITOVI I LEGENDE">
            <a:extLst>
              <a:ext uri="{FF2B5EF4-FFF2-40B4-BE49-F238E27FC236}">
                <a16:creationId xmlns:a16="http://schemas.microsoft.com/office/drawing/2014/main" xmlns="" id="{E07087B1-D91C-0EEF-CE6E-A020EF679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567" y="158410"/>
            <a:ext cx="4077684" cy="4809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2544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94C2DD-6720-CF20-C19D-8E080540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443413" cy="1303867"/>
          </a:xfrm>
        </p:spPr>
        <p:txBody>
          <a:bodyPr>
            <a:normAutofit/>
          </a:bodyPr>
          <a:lstStyle/>
          <a:p>
            <a:r>
              <a:rPr lang="hr-HR" sz="3200">
                <a:latin typeface="Arial"/>
                <a:cs typeface="Arial"/>
              </a:rPr>
              <a:t>Vile Rusalke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2218BC9-812E-20CF-7C70-89C248DA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79" y="2717739"/>
            <a:ext cx="9552000" cy="38943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zloćudne vodene djevojke</a:t>
            </a:r>
            <a:endParaRPr lang="hr-HR" sz="2800" dirty="0">
              <a:solidFill>
                <a:schemeClr val="tx1"/>
              </a:solidFill>
              <a:latin typeface="Arial"/>
              <a:ea typeface="Tahoma"/>
              <a:cs typeface="Tahoma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Tahoma"/>
                <a:cs typeface="Tahoma"/>
              </a:rPr>
              <a:t>plešu i pjevaju u prirodi</a:t>
            </a:r>
          </a:p>
          <a:p>
            <a:pPr>
              <a:lnSpc>
                <a:spcPct val="90000"/>
              </a:lnSpc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Tahoma"/>
                <a:cs typeface="Tahoma"/>
              </a:rPr>
              <a:t>mogu izazvati oluju i tuču</a:t>
            </a:r>
          </a:p>
          <a:p>
            <a:pPr>
              <a:lnSpc>
                <a:spcPct val="90000"/>
              </a:lnSpc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Tahoma"/>
                <a:cs typeface="Tahoma"/>
              </a:rPr>
              <a:t>duše utopljenica</a:t>
            </a:r>
          </a:p>
          <a:p>
            <a:pPr marL="0" indent="0">
              <a:lnSpc>
                <a:spcPct val="90000"/>
              </a:lnSpc>
              <a:buSzPct val="114999"/>
              <a:buNone/>
            </a:pPr>
            <a:endParaRPr lang="hr-HR" sz="2800">
              <a:solidFill>
                <a:schemeClr val="tx1"/>
              </a:solidFill>
              <a:latin typeface="Arial"/>
              <a:ea typeface="Tahoma"/>
              <a:cs typeface="Tahoma"/>
            </a:endParaRPr>
          </a:p>
          <a:p>
            <a:pPr marL="0" indent="0">
              <a:lnSpc>
                <a:spcPct val="90000"/>
              </a:lnSpc>
              <a:buSzPct val="114999"/>
              <a:buNone/>
            </a:pPr>
            <a:r>
              <a:rPr lang="en-US" sz="1900" dirty="0"/>
              <a:t/>
            </a:r>
            <a:br>
              <a:rPr lang="en-US" sz="1900" dirty="0"/>
            </a:br>
            <a:endParaRPr lang="en-US" sz="28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SzPct val="114999"/>
            </a:pPr>
            <a:endParaRPr lang="hr-HR" sz="2800">
              <a:solidFill>
                <a:schemeClr val="tx1"/>
              </a:solidFill>
              <a:latin typeface="Arial"/>
              <a:ea typeface="Tahoma"/>
              <a:cs typeface="Tahoma"/>
            </a:endParaRPr>
          </a:p>
        </p:txBody>
      </p:sp>
      <p:pic>
        <p:nvPicPr>
          <p:cNvPr id="4" name="Slika 3" descr="Slika na kojoj se prikazuje drvo, haljina, žena, surla&#10;&#10;Sadržaj koji je generirala umjetna inteligencija možda nije točan.">
            <a:extLst>
              <a:ext uri="{FF2B5EF4-FFF2-40B4-BE49-F238E27FC236}">
                <a16:creationId xmlns:a16="http://schemas.microsoft.com/office/drawing/2014/main" xmlns="" id="{AE5414F3-32F8-B73F-8DC9-54174EDBBD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4" r="11248"/>
          <a:stretch/>
        </p:blipFill>
        <p:spPr>
          <a:xfrm>
            <a:off x="5978596" y="250425"/>
            <a:ext cx="6040644" cy="604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458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3CEC75-99E0-435E-3912-C8071528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743197" cy="1303867"/>
          </a:xfrm>
        </p:spPr>
        <p:txBody>
          <a:bodyPr>
            <a:normAutofit/>
          </a:bodyPr>
          <a:lstStyle/>
          <a:p>
            <a:r>
              <a:rPr lang="hr-HR" sz="3200" dirty="0" err="1">
                <a:solidFill>
                  <a:schemeClr val="tx1"/>
                </a:solidFill>
                <a:latin typeface="Arial"/>
                <a:cs typeface="Arial"/>
              </a:rPr>
              <a:t>Tintilinići</a:t>
            </a:r>
            <a:endParaRPr lang="hr-HR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E469971-7A93-2C02-B41A-20287B419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51" y="2410796"/>
            <a:ext cx="10436546" cy="4659839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izgubljena duša djeteta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straše, ali ne nanose štetu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Znaju:</a:t>
            </a:r>
          </a:p>
          <a:p>
            <a:pPr marL="0" indent="0">
              <a:buSzPct val="114999"/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         -</a:t>
            </a:r>
            <a:r>
              <a:rPr lang="hr-HR" sz="2800" dirty="0">
                <a:solidFill>
                  <a:srgbClr val="666666"/>
                </a:solidFill>
                <a:latin typeface="Montserrat"/>
                <a:cs typeface="Arial"/>
              </a:rPr>
              <a:t> </a:t>
            </a: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bacati kamenčiće čovjeku kraj glave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         - prestrašiti ga ako zaspi</a:t>
            </a:r>
          </a:p>
          <a:p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uglavnom bezopasna bića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         </a:t>
            </a:r>
          </a:p>
          <a:p>
            <a:pPr>
              <a:buSzPct val="114999"/>
            </a:pPr>
            <a:endParaRPr lang="hr-HR" sz="28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Slika 3" descr="Slika na kojoj se prikazuje odijevanje, umjetničko djelo, u dvorani, slikanje&#10;&#10;Sadržaj koji je generirala umjetna inteligencija možda nije točan.">
            <a:extLst>
              <a:ext uri="{FF2B5EF4-FFF2-40B4-BE49-F238E27FC236}">
                <a16:creationId xmlns:a16="http://schemas.microsoft.com/office/drawing/2014/main" xmlns="" id="{75DCC8B2-F751-2BBE-E148-FA81D8CAE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093" y="181545"/>
            <a:ext cx="4753330" cy="6213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0513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C08AD3-AE3B-9983-FEDB-94F22DDD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485764" cy="1303867"/>
          </a:xfrm>
        </p:spPr>
        <p:txBody>
          <a:bodyPr>
            <a:normAutofit/>
          </a:bodyPr>
          <a:lstStyle/>
          <a:p>
            <a:r>
              <a:rPr lang="hr-HR" sz="3200">
                <a:solidFill>
                  <a:schemeClr val="tx1"/>
                </a:solidFill>
                <a:latin typeface="Arial"/>
                <a:cs typeface="Arial"/>
              </a:rPr>
              <a:t>Crna kraljica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3856FFF-1A64-0D89-8205-32A289C6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18189"/>
            <a:ext cx="9601196" cy="3373364"/>
          </a:xfrm>
        </p:spPr>
        <p:txBody>
          <a:bodyPr/>
          <a:lstStyle/>
          <a:p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okrutna žena duge crne kose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bavila se crnom magijom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vladarica Medvedgrada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oduzela ljudima vodu tijekom suše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ljubimac gavran – kopao ljudima oči</a:t>
            </a:r>
          </a:p>
          <a:p>
            <a:pPr>
              <a:buSzPct val="114999"/>
            </a:pPr>
            <a:endParaRPr lang="hr-HR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Slika 5" descr="Slika na kojoj se prikazuje Ljudsko lice, slikanje, tekst, skeč&#10;&#10;Sadržaj koji je generirala umjetna inteligencija možda nije točan.">
            <a:extLst>
              <a:ext uri="{FF2B5EF4-FFF2-40B4-BE49-F238E27FC236}">
                <a16:creationId xmlns:a16="http://schemas.microsoft.com/office/drawing/2014/main" xmlns="" id="{73647D34-F848-D57F-F70D-12AA9E85A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71" y="92530"/>
            <a:ext cx="5159828" cy="42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74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DCDCE5-C15C-9194-609F-00181FC6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561202" y="788483"/>
            <a:ext cx="3600325" cy="1575124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Arial"/>
                <a:cs typeface="Arial"/>
              </a:rPr>
              <a:t>Zanimljivosti</a:t>
            </a:r>
            <a:r>
              <a:rPr lang="hr-HR" sz="3200" dirty="0">
                <a:latin typeface="Arial"/>
              </a:rPr>
              <a:t/>
            </a:r>
            <a:br>
              <a:rPr lang="hr-HR" sz="3200" dirty="0">
                <a:latin typeface="Arial"/>
              </a:rPr>
            </a:br>
            <a:endParaRPr lang="hr-HR" sz="3200">
              <a:latin typeface="Arial"/>
              <a:cs typeface="Arial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94CB219-949B-010F-282B-C48407FD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84" y="2556932"/>
            <a:ext cx="10123113" cy="3318936"/>
          </a:xfrm>
        </p:spPr>
        <p:txBody>
          <a:bodyPr/>
          <a:lstStyle/>
          <a:p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životinje - nositelji magičnih moći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bogovi – povezivali s vrstama drveća</a:t>
            </a:r>
          </a:p>
          <a:p>
            <a:pPr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Morena - božica smrti</a:t>
            </a:r>
          </a:p>
          <a:p>
            <a:pPr marL="0" indent="0">
              <a:buSzPct val="114999"/>
              <a:buNone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                - kćer božice ljubavi i proljeća</a:t>
            </a:r>
          </a:p>
          <a:p>
            <a:pPr marL="342900" indent="-342900">
              <a:buSzPct val="114999"/>
            </a:pPr>
            <a:r>
              <a:rPr lang="hr-HR" sz="2800" dirty="0">
                <a:solidFill>
                  <a:schemeClr val="tx1"/>
                </a:solidFill>
                <a:latin typeface="Arial"/>
                <a:cs typeface="Arial"/>
              </a:rPr>
              <a:t>svi su bogovi imali svoja svetišta</a:t>
            </a:r>
          </a:p>
          <a:p>
            <a:pPr marL="342900" indent="-342900">
              <a:buSzPct val="114999"/>
            </a:pPr>
            <a:endParaRPr lang="hr-HR"/>
          </a:p>
          <a:p>
            <a:pPr>
              <a:buSzPct val="114999"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1159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Prilagođeno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Organic</vt:lpstr>
      <vt:lpstr>Slavenska Mitologija</vt:lpstr>
      <vt:lpstr>Slajd 2</vt:lpstr>
      <vt:lpstr>Perun</vt:lpstr>
      <vt:lpstr>Veles</vt:lpstr>
      <vt:lpstr>Mokoš</vt:lpstr>
      <vt:lpstr>Vile Rusalke</vt:lpstr>
      <vt:lpstr>Tintilinići</vt:lpstr>
      <vt:lpstr>Crna kraljica</vt:lpstr>
      <vt:lpstr>Zanimljivosti </vt:lpstr>
      <vt:lpstr>Utjecaj na narod</vt:lpstr>
      <vt:lpstr>Najpoznatija priča o Babi Rogi</vt:lpstr>
      <vt:lpstr>Izvori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Slavenska Mitologija</dc:title>
  <dc:creator>Pia</dc:creator>
  <cp:lastModifiedBy>Pia</cp:lastModifiedBy>
  <cp:revision>836</cp:revision>
  <dcterms:created xsi:type="dcterms:W3CDTF">2025-02-25T18:39:50Z</dcterms:created>
  <dcterms:modified xsi:type="dcterms:W3CDTF">2025-03-09T21:57:18Z</dcterms:modified>
</cp:coreProperties>
</file>