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71" r:id="rId13"/>
    <p:sldId id="266" r:id="rId14"/>
    <p:sldId id="267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E97A1-82F0-4D7A-BD1C-86DBEEACDF5B}" type="datetimeFigureOut">
              <a:rPr lang="hr-HR" smtClean="0"/>
              <a:pPr/>
              <a:t>22.1.2017.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2991D-4B95-4F28-810F-8D996FE2473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2991D-4B95-4F28-810F-8D996FE2473D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2EF94-E6E7-4B95-AF9B-4EC2576911D4}" type="datetimeFigureOut">
              <a:rPr lang="hr-HR" smtClean="0"/>
              <a:pPr/>
              <a:t>22.1.2017.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026E0-FF1A-4A00-A1CD-275D13A36B1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2EF94-E6E7-4B95-AF9B-4EC2576911D4}" type="datetimeFigureOut">
              <a:rPr lang="hr-HR" smtClean="0"/>
              <a:pPr/>
              <a:t>22.1.2017.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026E0-FF1A-4A00-A1CD-275D13A36B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2EF94-E6E7-4B95-AF9B-4EC2576911D4}" type="datetimeFigureOut">
              <a:rPr lang="hr-HR" smtClean="0"/>
              <a:pPr/>
              <a:t>22.1.2017.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026E0-FF1A-4A00-A1CD-275D13A36B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2EF94-E6E7-4B95-AF9B-4EC2576911D4}" type="datetimeFigureOut">
              <a:rPr lang="hr-HR" smtClean="0"/>
              <a:pPr/>
              <a:t>22.1.2017.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026E0-FF1A-4A00-A1CD-275D13A36B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2EF94-E6E7-4B95-AF9B-4EC2576911D4}" type="datetimeFigureOut">
              <a:rPr lang="hr-HR" smtClean="0"/>
              <a:pPr/>
              <a:t>22.1.2017.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026E0-FF1A-4A00-A1CD-275D13A36B1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2EF94-E6E7-4B95-AF9B-4EC2576911D4}" type="datetimeFigureOut">
              <a:rPr lang="hr-HR" smtClean="0"/>
              <a:pPr/>
              <a:t>22.1.2017.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026E0-FF1A-4A00-A1CD-275D13A36B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2EF94-E6E7-4B95-AF9B-4EC2576911D4}" type="datetimeFigureOut">
              <a:rPr lang="hr-HR" smtClean="0"/>
              <a:pPr/>
              <a:t>22.1.2017.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026E0-FF1A-4A00-A1CD-275D13A36B1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2EF94-E6E7-4B95-AF9B-4EC2576911D4}" type="datetimeFigureOut">
              <a:rPr lang="hr-HR" smtClean="0"/>
              <a:pPr/>
              <a:t>22.1.2017.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026E0-FF1A-4A00-A1CD-275D13A36B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2EF94-E6E7-4B95-AF9B-4EC2576911D4}" type="datetimeFigureOut">
              <a:rPr lang="hr-HR" smtClean="0"/>
              <a:pPr/>
              <a:t>22.1.2017.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026E0-FF1A-4A00-A1CD-275D13A36B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2EF94-E6E7-4B95-AF9B-4EC2576911D4}" type="datetimeFigureOut">
              <a:rPr lang="hr-HR" smtClean="0"/>
              <a:pPr/>
              <a:t>22.1.2017.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026E0-FF1A-4A00-A1CD-275D13A36B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142EF94-E6E7-4B95-AF9B-4EC2576911D4}" type="datetimeFigureOut">
              <a:rPr lang="hr-HR" smtClean="0"/>
              <a:pPr/>
              <a:t>22.1.2017.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B3026E0-FF1A-4A00-A1CD-275D13A36B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42EF94-E6E7-4B95-AF9B-4EC2576911D4}" type="datetimeFigureOut">
              <a:rPr lang="hr-HR" smtClean="0"/>
              <a:pPr/>
              <a:t>22.1.2017.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B3026E0-FF1A-4A00-A1CD-275D13A36B1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hr/url?sa=i&amp;rct=j&amp;q=&amp;esrc=s&amp;source=images&amp;cd=&amp;cad=rja&amp;uact=8&amp;ved=0ahUKEwjPzPDd18fRAhXCuBQKHa83C4YQjRwIBw&amp;url=https://www.visitportugal.com/en/NR/exeres/B1743B31-3190-4769-9EFD-9E911FF4C813&amp;psig=AFQjCNFYrpi7S92i-4z2040c_7QdrADWxw&amp;ust=148469115207770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en.wikipedia.org/wiki/File:Porto_July_2014-32a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hr/url?sa=i&amp;rct=j&amp;q=&amp;esrc=s&amp;source=images&amp;cd=&amp;cad=rja&amp;uact=8&amp;ved=0ahUKEwjxkZGs99bRAhVJ1hoKHW-gALkQjRwIBw&amp;url=http%3A%2F%2Fwww.123rf.com%2Fphoto_5368565_church-bom-jesus-do-monte-and-beautiful-escadaria-braga-northern-portugal.html&amp;psig=AFQjCNERymHYayEpDd1S8UXAXdEMC1o0vQ&amp;ust=148521501585839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Location_Santiago_de_Compostela.sv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https://en.wikipedia.org/wiki/File:Stjacquescompostelle1.png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hyperlink" Target="http://nupe.unilins.edu.br/index.php/contato2-0" TargetMode="External"/><Relationship Id="rId2" Type="http://schemas.openxmlformats.org/officeDocument/2006/relationships/hyperlink" Target="http://www.google.hr/url?sa=i&amp;rct=j&amp;q=&amp;esrc=s&amp;source=images&amp;cd=&amp;cad=rja&amp;uact=8&amp;ved=0ahUKEwj8oLrD2MfRAhVH0xQKHeAyB48QjRwIBw&amp;url=http://www.enciklopedija.hr/natuknica.aspx?id=49619&amp;bvm=bv.144224172,d.d24&amp;psig=AFQjCNHd8LVmK89aXchTGup6XoVu0-BKWw&amp;ust=148469136553183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google.hr/url?sa=i&amp;rct=j&amp;q=&amp;esrc=s&amp;source=images&amp;cd=&amp;cad=rja&amp;uact=8&amp;ved=0ahUKEwjIroOP2cfRAhXI8RQKHXNeAIsQjRwIBw&amp;url=http://webpop.github.io/jquery.pin/&amp;psig=AFQjCNHD5NZcK15Nvq-Q59XgFbaNpyItZQ&amp;ust=14846914601451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hr/url?sa=i&amp;rct=j&amp;q=&amp;esrc=s&amp;source=images&amp;cd=&amp;cad=rja&amp;uact=8&amp;ved=0ahUKEwiro6qxicnRAhXIxRQKHXN_BIsQjRwIBw&amp;url=http://www.maps-of-europe.net/maps-of-portugal/&amp;bvm=bv.144224172,d.ZGg&amp;psig=AFQjCNFsIuzX2stZMgrprs-JVflG1IRKfA&amp;ust=148473884566822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www.google.hr/url?sa=i&amp;rct=j&amp;q=&amp;esrc=s&amp;source=images&amp;cd=&amp;cad=rja&amp;uact=8&amp;ved=0ahUKEwjIroOP2cfRAhXI8RQKHXNeAIsQjRwIBw&amp;url=http://webpop.github.io/jquery.pin/&amp;psig=AFQjCNHD5NZcK15Nvq-Q59XgFbaNpyItZQ&amp;ust=14846914601451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File:Flag_of_Portugal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hr/url?sa=i&amp;rct=j&amp;q=&amp;esrc=s&amp;source=images&amp;cd=&amp;cad=rja&amp;uact=8&amp;ved=0ahUKEwjGz-mrrszRAhVGcBoKHeWcCooQjRwIBw&amp;url=http://www.radiopax.com/index.php?go=noticias&amp;id=9209&amp;psig=AFQjCNFBXLcte4evtuEsXgF5YsFV2lB05g&amp;ust=148485184640042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hr/url?sa=i&amp;rct=j&amp;q=&amp;esrc=s&amp;source=images&amp;cd=&amp;cad=rja&amp;uact=8&amp;ved=0ahUKEwiUv6GzsMzRAhXFuhQKHbaRAV0QjRwIBw&amp;url=http://www.catholicherald.co.uk/news/2016/12/19/120333/&amp;bvm=bv.144224172,d.bGs&amp;psig=AFQjCNENMCZ4Cvs60kUA9cmxm00U9ywL3g&amp;ust=148485238222712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google.hr/url?sa=i&amp;rct=j&amp;q=&amp;esrc=s&amp;source=images&amp;cd=&amp;cad=rja&amp;uact=8&amp;ved=0ahUKEwiKwpC8sMzRAhXE8RQKHR3SA14QjRwIBw&amp;url=http://www.fatima.pt/en&amp;bvm=bv.144224172,d.bGs&amp;psig=AFQjCNENMCZ4Cvs60kUA9cmxm00U9ywL3g&amp;ust=148485238222712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hr/url?sa=i&amp;rct=j&amp;q=&amp;esrc=s&amp;source=images&amp;cd=&amp;cad=rja&amp;uact=8&amp;ved=0ahUKEwiSmarx1szRAhVD1xQKHRJCDmAQjRwIBw&amp;url=http://www.fatima2017.cz/m/spiritualita-25/modlitby-31/&amp;psig=AFQjCNHxJsDiMRTUViViAq2kUYuGQwF7TQ&amp;ust=1484862719886079" TargetMode="External"/><Relationship Id="rId7" Type="http://schemas.openxmlformats.org/officeDocument/2006/relationships/hyperlink" Target="https://www.google.hr/url?sa=i&amp;rct=j&amp;q=&amp;esrc=s&amp;source=images&amp;cd=&amp;cad=rja&amp;uact=8&amp;ved=0ahUKEwj_z4CQ18zRAhXHbRQKHSkvBV0QjRwIBw&amp;url=https://www.ewtn.com/fatima/children.asp&amp;bvm=bv.144224172,d.d24&amp;psig=AFQjCNHp8Nk6ocdAO4l_vjcQ8yOoa0pVdg&amp;ust=148486276446237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google.hr/url?sa=i&amp;rct=j&amp;q=&amp;esrc=s&amp;source=images&amp;cd=&amp;cad=rja&amp;uact=8&amp;ved=0ahUKEwiomuWA18zRAhXEWBQKHTxCC1wQjRwIBw&amp;url=http://www.mysticsofthechurch.com/2010/03/blessed-francisco-marto-of-fatima.html&amp;bvm=bv.144224172,d.d24&amp;psig=AFQjCNHp8Nk6ocdAO4l_vjcQ8yOoa0pVdg&amp;ust=1484862764462370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kovni rezultat za cabo da ro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0"/>
            <a:ext cx="1223318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062664" cy="266672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sz="9600" b="1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Arial" pitchFamily="34" charset="0"/>
              </a:rPr>
              <a:t>PORTUGAL</a:t>
            </a:r>
            <a:r>
              <a:rPr lang="hr-HR" b="1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Arial" pitchFamily="34" charset="0"/>
              </a:rPr>
              <a:t/>
            </a:r>
            <a:br>
              <a:rPr lang="hr-HR" b="1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Arial" pitchFamily="34" charset="0"/>
              </a:rPr>
            </a:br>
            <a:r>
              <a:rPr lang="hr-HR" sz="3200" b="1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cs typeface="Arial" pitchFamily="34" charset="0"/>
              </a:rPr>
              <a:t>and little bit of Spain</a:t>
            </a:r>
            <a:endParaRPr lang="hr-HR" sz="3200" b="1" dirty="0">
              <a:ln>
                <a:prstDash val="solid"/>
              </a:ln>
              <a:solidFill>
                <a:srgbClr val="92D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1712" y="5877272"/>
            <a:ext cx="4784576" cy="55091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Mia Rebrović</a:t>
            </a:r>
            <a:endParaRPr lang="hr-HR" dirty="0">
              <a:solidFill>
                <a:srgbClr val="00B050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pload.wikimedia.org/wikipedia/commons/thumb/6/60/Casamusicaexterior.jpg/1920px-Casamusicaex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104456" cy="1959687"/>
          </a:xfrm>
          <a:prstGeom prst="rect">
            <a:avLst/>
          </a:prstGeom>
          <a:noFill/>
        </p:spPr>
      </p:pic>
      <p:pic>
        <p:nvPicPr>
          <p:cNvPr id="24580" name="Picture 4" descr="https://upload.wikimedia.org/wikipedia/commons/a/a8/Palaciodecristalpor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3360373" cy="2520280"/>
          </a:xfrm>
          <a:prstGeom prst="rect">
            <a:avLst/>
          </a:prstGeom>
          <a:noFill/>
        </p:spPr>
      </p:pic>
      <p:pic>
        <p:nvPicPr>
          <p:cNvPr id="24582" name="Picture 6" descr="https://upload.wikimedia.org/wikipedia/commons/thumb/7/7d/Porto_July_2014-32a.jpg/220px-Porto_July_2014-32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2095500" cy="2809876"/>
          </a:xfrm>
          <a:prstGeom prst="rect">
            <a:avLst/>
          </a:prstGeom>
          <a:noFill/>
        </p:spPr>
      </p:pic>
      <p:pic>
        <p:nvPicPr>
          <p:cNvPr id="24583" name="Picture 7" descr="C:\Users\Dinko\Desktop\I phone svi\Cea samsung 14.01.17\02\20170105_1613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573016"/>
            <a:ext cx="3600400" cy="2025225"/>
          </a:xfrm>
          <a:prstGeom prst="rect">
            <a:avLst/>
          </a:prstGeom>
          <a:noFill/>
        </p:spPr>
      </p:pic>
      <p:pic>
        <p:nvPicPr>
          <p:cNvPr id="24585" name="Picture 9" descr="C:\Users\Dinko\Desktop\I phone svi\Cea samsung 14.01.17\02\20170105_161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573016"/>
            <a:ext cx="1728192" cy="30723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inko\Desktop\I phone svi\Cea samsung 14.01.17\02\20170105_182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524328" cy="423243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smtClean="0">
                <a:solidFill>
                  <a:srgbClr val="FFFFFF"/>
                </a:solidFill>
                <a:latin typeface="Comic Sans MS" pitchFamily="66" charset="0"/>
              </a:rPr>
              <a:t>Bom Jesus do Monte</a:t>
            </a:r>
            <a:endParaRPr lang="hr-HR" sz="48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0722" name="AutoShape 2" descr="Slikovni rezultat za bom jesus do mont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24" name="Picture 4" descr="Slikovni rezultat za bom jesus do mon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408712" cy="4410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FFFFFF"/>
                </a:solidFill>
                <a:latin typeface="Comic Sans MS" pitchFamily="66" charset="0"/>
              </a:rPr>
              <a:t>3. Santiago de Compostela</a:t>
            </a:r>
            <a:endParaRPr lang="hr-HR" sz="48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capital of the autonomous community of 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Galicia</a:t>
            </a:r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Area     </a:t>
            </a:r>
            <a:r>
              <a:rPr lang="hr-HR" dirty="0" smtClean="0">
                <a:solidFill>
                  <a:srgbClr val="FFFFFF"/>
                </a:solidFill>
              </a:rPr>
              <a:t>220 km</a:t>
            </a:r>
            <a:r>
              <a:rPr lang="hr-HR" baseline="30000" dirty="0" smtClean="0">
                <a:solidFill>
                  <a:srgbClr val="FFFFFF"/>
                </a:solidFill>
              </a:rPr>
              <a:t>2</a:t>
            </a:r>
            <a:r>
              <a:rPr lang="hr-HR" dirty="0" smtClean="0">
                <a:solidFill>
                  <a:srgbClr val="FFFFFF"/>
                </a:solidFill>
              </a:rPr>
              <a:t> </a:t>
            </a:r>
            <a:endParaRPr lang="hr-HR" dirty="0" smtClean="0">
              <a:solidFill>
                <a:srgbClr val="FFFFFF"/>
              </a:solidFill>
            </a:endParaRP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Population     </a:t>
            </a:r>
            <a:r>
              <a:rPr lang="hr-HR" dirty="0" smtClean="0">
                <a:solidFill>
                  <a:srgbClr val="FFFFFF"/>
                </a:solidFill>
              </a:rPr>
              <a:t>95,671</a:t>
            </a:r>
            <a:endParaRPr lang="hr-HR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25602" name="Picture 2" descr="The Obradoiro façade of the grand Cathedral of Santiago de Compostela: an all-but-Gothic composition generated entirely of classical det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12976"/>
            <a:ext cx="2396758" cy="3189759"/>
          </a:xfrm>
          <a:prstGeom prst="rect">
            <a:avLst/>
          </a:prstGeom>
          <a:noFill/>
        </p:spPr>
      </p:pic>
      <p:pic>
        <p:nvPicPr>
          <p:cNvPr id="25610" name="Picture 10" descr="Location of the municipality of Santiago de Compostela within Galicia">
            <a:hlinkClick r:id="rId3" tooltip="Location of the municipality of Santiago de Compostela within Galici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852936"/>
            <a:ext cx="2448272" cy="2644134"/>
          </a:xfrm>
          <a:prstGeom prst="rect">
            <a:avLst/>
          </a:prstGeom>
          <a:noFill/>
        </p:spPr>
      </p:pic>
      <p:pic>
        <p:nvPicPr>
          <p:cNvPr id="25612" name="Picture 12" descr="https://upload.wikimedia.org/wikipedia/commons/thumb/7/78/Stjacquescompostelle1.png/220px-Stjacquescompostelle1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21088"/>
            <a:ext cx="2402115" cy="16923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inko\Desktop\I phone svi\Cea samsung 14.01.17\02\20170107_184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419872" cy="1923678"/>
          </a:xfrm>
          <a:prstGeom prst="rect">
            <a:avLst/>
          </a:prstGeom>
          <a:noFill/>
        </p:spPr>
      </p:pic>
      <p:pic>
        <p:nvPicPr>
          <p:cNvPr id="27651" name="Picture 3" descr="C:\Users\Dinko\Pictures\2013-03-01\viber 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312368" cy="4416491"/>
          </a:xfrm>
          <a:prstGeom prst="rect">
            <a:avLst/>
          </a:prstGeom>
          <a:noFill/>
        </p:spPr>
      </p:pic>
      <p:pic>
        <p:nvPicPr>
          <p:cNvPr id="27652" name="Picture 4" descr="C:\Users\Dinko\Desktop\I phone svi\Cea samsung 14.01.17\02\20170107_185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4139952" cy="232872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rgbClr val="FFFFFF"/>
                </a:solidFill>
                <a:latin typeface="Comic Sans MS" pitchFamily="66" charset="0"/>
              </a:rPr>
              <a:t>4. LISABON</a:t>
            </a:r>
            <a:endParaRPr lang="hr-HR" sz="66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 the capital of Portugal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Area   958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 km</a:t>
            </a:r>
            <a:r>
              <a:rPr lang="hr-HR" baseline="30000" dirty="0" smtClean="0">
                <a:solidFill>
                  <a:srgbClr val="FFFFFF"/>
                </a:solidFill>
                <a:latin typeface="Comic Sans MS" pitchFamily="66" charset="0"/>
              </a:rPr>
              <a:t>2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Population       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2,685,000</a:t>
            </a:r>
            <a:endParaRPr lang="hr-HR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28674" name="Picture 2" descr="https://upload.wikimedia.org/wikipedia/commons/thumb/d/d8/Flag_of_Lisboa.svg/1024px-Flag_of_Lisbo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3096344" cy="2064229"/>
          </a:xfrm>
          <a:prstGeom prst="rect">
            <a:avLst/>
          </a:prstGeom>
          <a:noFill/>
        </p:spPr>
      </p:pic>
      <p:pic>
        <p:nvPicPr>
          <p:cNvPr id="28676" name="Picture 4" descr="https://upload.wikimedia.org/wikipedia/commons/thumb/3/3d/Parque_das_Na%C3%A7%C3%B5es_31.jpg/1280px-Parque_das_Na%C3%A7%C3%B5es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7072"/>
            <a:ext cx="3672408" cy="2319416"/>
          </a:xfrm>
          <a:prstGeom prst="rect">
            <a:avLst/>
          </a:prstGeom>
          <a:noFill/>
        </p:spPr>
      </p:pic>
      <p:pic>
        <p:nvPicPr>
          <p:cNvPr id="28679" name="Picture 7" descr="C:\Users\Dinko\Desktop\I phone svi\Cea samsung 14.01.17\01\20170110_121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1730" y="13726144"/>
            <a:ext cx="6632694" cy="11791456"/>
          </a:xfrm>
          <a:prstGeom prst="rect">
            <a:avLst/>
          </a:prstGeom>
          <a:noFill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17032"/>
            <a:ext cx="2232248" cy="231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inko\Desktop\I phone svi\Cea samsung 14.01.17\01\20170110_163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2936925" cy="5221200"/>
          </a:xfrm>
          <a:prstGeom prst="rect">
            <a:avLst/>
          </a:prstGeom>
          <a:noFill/>
        </p:spPr>
      </p:pic>
      <p:pic>
        <p:nvPicPr>
          <p:cNvPr id="29699" name="Picture 3" descr="C:\Users\Dinko\AppData\Roaming\Microsoft\Windows\Network Shortcuts\viber ima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3419872" cy="2564904"/>
          </a:xfrm>
          <a:prstGeom prst="rect">
            <a:avLst/>
          </a:prstGeom>
          <a:noFill/>
        </p:spPr>
      </p:pic>
      <p:pic>
        <p:nvPicPr>
          <p:cNvPr id="29700" name="Picture 4" descr="C:\Users\Dinko\AppData\Roaming\Microsoft\Windows\Network Shortcuts\viber imag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17640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7667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rgbClr val="FFFFFF"/>
                </a:solidFill>
                <a:latin typeface="Comic Sans MS" pitchFamily="66" charset="0"/>
              </a:rPr>
              <a:t>CABO DA ROCA</a:t>
            </a:r>
            <a:endParaRPr lang="hr-HR" sz="6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1746" name="Picture 2" descr="Image result for cabo da ro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827860" cy="43883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that's all folks high res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9728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kovni rezultat za portugal kar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6912768" cy="6023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630" name="Picture 6" descr="Slikovni rezultat za p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8726">
            <a:off x="3851920" y="3645024"/>
            <a:ext cx="720080" cy="576357"/>
          </a:xfrm>
          <a:prstGeom prst="rect">
            <a:avLst/>
          </a:prstGeom>
          <a:noFill/>
        </p:spPr>
      </p:pic>
      <p:pic>
        <p:nvPicPr>
          <p:cNvPr id="26632" name="Picture 8" descr="Slikovni rezultat za pin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789040"/>
            <a:ext cx="899592" cy="720040"/>
          </a:xfrm>
          <a:prstGeom prst="rect">
            <a:avLst/>
          </a:prstGeom>
          <a:noFill/>
        </p:spPr>
      </p:pic>
      <p:pic>
        <p:nvPicPr>
          <p:cNvPr id="26634" name="Picture 10" descr="Povezana slik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852936"/>
            <a:ext cx="360040" cy="36004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635896" y="3212976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547664" y="3140968"/>
            <a:ext cx="187220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3513163">
            <a:off x="3608533" y="3522696"/>
            <a:ext cx="8684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bg2"/>
                </a:solidFill>
              </a:rPr>
              <a:t>1h 50min</a:t>
            </a:r>
            <a:endParaRPr lang="hr-HR" sz="105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970665">
            <a:off x="2206056" y="3324163"/>
            <a:ext cx="864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bg2"/>
                </a:solidFill>
              </a:rPr>
              <a:t>2h 50min</a:t>
            </a:r>
            <a:endParaRPr lang="hr-HR" sz="105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portugal and spain 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5936729" cy="4444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8" descr="Slikovni rezultat za p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789040"/>
            <a:ext cx="539735" cy="432008"/>
          </a:xfrm>
          <a:prstGeom prst="rect">
            <a:avLst/>
          </a:prstGeom>
          <a:noFill/>
        </p:spPr>
      </p:pic>
      <p:pic>
        <p:nvPicPr>
          <p:cNvPr id="4" name="Picture 8" descr="Slikovni rezultat za p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356992"/>
            <a:ext cx="576064" cy="461086"/>
          </a:xfrm>
          <a:prstGeom prst="rect">
            <a:avLst/>
          </a:prstGeom>
          <a:noFill/>
        </p:spPr>
      </p:pic>
      <p:pic>
        <p:nvPicPr>
          <p:cNvPr id="5" name="Picture 8" descr="Slikovni rezultat za p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636912"/>
            <a:ext cx="504056" cy="403450"/>
          </a:xfrm>
          <a:prstGeom prst="rect">
            <a:avLst/>
          </a:prstGeom>
          <a:noFill/>
        </p:spPr>
      </p:pic>
      <p:pic>
        <p:nvPicPr>
          <p:cNvPr id="6" name="Picture 8" descr="Slikovni rezultat za p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844824"/>
            <a:ext cx="504056" cy="40345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1763688" y="3645024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</p:cNvCxnSpPr>
          <p:nvPr/>
        </p:nvCxnSpPr>
        <p:spPr>
          <a:xfrm flipV="1">
            <a:off x="1979712" y="2852936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0"/>
          </p:cNvCxnSpPr>
          <p:nvPr/>
        </p:nvCxnSpPr>
        <p:spPr>
          <a:xfrm flipV="1">
            <a:off x="2087724" y="2060848"/>
            <a:ext cx="18002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564395" y="1961002"/>
            <a:ext cx="855643" cy="2181340"/>
          </a:xfrm>
          <a:custGeom>
            <a:avLst/>
            <a:gdLst>
              <a:gd name="connsiteX0" fmla="*/ 749147 w 855643"/>
              <a:gd name="connsiteY0" fmla="*/ 0 h 2181340"/>
              <a:gd name="connsiteX1" fmla="*/ 749147 w 855643"/>
              <a:gd name="connsiteY1" fmla="*/ 1575412 h 2181340"/>
              <a:gd name="connsiteX2" fmla="*/ 110169 w 855643"/>
              <a:gd name="connsiteY2" fmla="*/ 2093205 h 2181340"/>
              <a:gd name="connsiteX3" fmla="*/ 88135 w 855643"/>
              <a:gd name="connsiteY3" fmla="*/ 2104222 h 218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643" h="2181340">
                <a:moveTo>
                  <a:pt x="749147" y="0"/>
                </a:moveTo>
                <a:cubicBezTo>
                  <a:pt x="802395" y="613272"/>
                  <a:pt x="855643" y="1226545"/>
                  <a:pt x="749147" y="1575412"/>
                </a:cubicBezTo>
                <a:cubicBezTo>
                  <a:pt x="642651" y="1924280"/>
                  <a:pt x="220338" y="2005070"/>
                  <a:pt x="110169" y="2093205"/>
                </a:cubicBezTo>
                <a:cubicBezTo>
                  <a:pt x="0" y="2181340"/>
                  <a:pt x="44067" y="2142781"/>
                  <a:pt x="88135" y="2104222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FFFFFF"/>
                </a:solidFill>
                <a:latin typeface="Comic Sans MS" pitchFamily="66" charset="0"/>
              </a:rPr>
              <a:t>About Portugal...</a:t>
            </a:r>
            <a:endParaRPr lang="hr-HR" sz="48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8532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Area:   92,212 km</a:t>
            </a:r>
            <a:r>
              <a:rPr lang="hr-HR" baseline="30000" dirty="0" smtClean="0">
                <a:solidFill>
                  <a:srgbClr val="FFFFFF"/>
                </a:solidFill>
                <a:latin typeface="Comic Sans MS" pitchFamily="66" charset="0"/>
              </a:rPr>
              <a:t>2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</a:p>
          <a:p>
            <a:r>
              <a:rPr lang="fr-FR" dirty="0" smtClean="0">
                <a:solidFill>
                  <a:srgbClr val="FFFFFF"/>
                </a:solidFill>
                <a:latin typeface="Comic Sans MS" pitchFamily="66" charset="0"/>
              </a:rPr>
              <a:t>Population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:    </a:t>
            </a:r>
            <a:r>
              <a:rPr lang="fr-FR" dirty="0" smtClean="0">
                <a:solidFill>
                  <a:srgbClr val="FFFFFF"/>
                </a:solidFill>
                <a:latin typeface="Comic Sans MS" pitchFamily="66" charset="0"/>
              </a:rPr>
              <a:t>10,562,178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 (</a:t>
            </a:r>
            <a:r>
              <a:rPr lang="fr-FR" dirty="0" smtClean="0">
                <a:solidFill>
                  <a:srgbClr val="FFFFFF"/>
                </a:solidFill>
                <a:latin typeface="Comic Sans MS" pitchFamily="66" charset="0"/>
              </a:rPr>
              <a:t>2011 </a:t>
            </a:r>
            <a:r>
              <a:rPr lang="fr-FR" dirty="0" err="1" smtClean="0">
                <a:solidFill>
                  <a:srgbClr val="FFFFFF"/>
                </a:solidFill>
                <a:latin typeface="Comic Sans MS" pitchFamily="66" charset="0"/>
              </a:rPr>
              <a:t>census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)</a:t>
            </a: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Capital:     Lisbon</a:t>
            </a: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Official languages    Portuguese</a:t>
            </a: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President:</a:t>
            </a:r>
            <a:r>
              <a:rPr lang="hr-HR" dirty="0" smtClean="0">
                <a:latin typeface="Comic Sans MS" pitchFamily="66" charset="0"/>
              </a:rPr>
              <a:t>     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Marcelo Rebelo de Sousa</a:t>
            </a:r>
            <a:endParaRPr lang="hr-HR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1026" name="Picture 2" descr="Flag of Portugal">
            <a:hlinkClick r:id="rId2" tooltip="Flag of Portugal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21088"/>
            <a:ext cx="2448272" cy="1625653"/>
          </a:xfrm>
          <a:prstGeom prst="rect">
            <a:avLst/>
          </a:prstGeom>
          <a:noFill/>
        </p:spPr>
      </p:pic>
      <p:pic>
        <p:nvPicPr>
          <p:cNvPr id="1028" name="Picture 4" descr="Slikovni rezultat za Marcelo Rebelo de Sous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05064"/>
            <a:ext cx="2990622" cy="20022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solidFill>
                  <a:srgbClr val="FFFFFF"/>
                </a:solidFill>
                <a:latin typeface="Comic Sans MS" pitchFamily="66" charset="0"/>
              </a:rPr>
              <a:t>1.FÁTIMA</a:t>
            </a:r>
            <a:endParaRPr lang="hr-HR" sz="54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66319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 Fatima is small town in Portugal famous for Lady of Fatima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 today it is famous sanctuary 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Area: 71,83 km² </a:t>
            </a: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Population:   11 596  </a:t>
            </a:r>
          </a:p>
          <a:p>
            <a:r>
              <a:rPr lang="hr-HR" dirty="0" smtClean="0">
                <a:solidFill>
                  <a:srgbClr val="FFFFFF"/>
                </a:solidFill>
              </a:rPr>
              <a:t>	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17410" name="Picture 2" descr="Slikovni rezultat za fati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4104456" cy="2564469"/>
          </a:xfrm>
          <a:prstGeom prst="rect">
            <a:avLst/>
          </a:prstGeom>
          <a:noFill/>
        </p:spPr>
      </p:pic>
      <p:pic>
        <p:nvPicPr>
          <p:cNvPr id="17412" name="Picture 4" descr="Slikovni rezultat za fatim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636912"/>
            <a:ext cx="2375173" cy="23751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solidFill>
                  <a:srgbClr val="FFFFFF"/>
                </a:solidFill>
                <a:latin typeface="Comic Sans MS" pitchFamily="66" charset="0"/>
              </a:rPr>
              <a:t>The story...</a:t>
            </a:r>
            <a:endParaRPr lang="hr-HR" sz="54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Lady of Ftima showed up on May 13th 1917 to the L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  <a:cs typeface="Utsaah"/>
              </a:rPr>
              <a:t>ú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cia, Francisco and Jacinta. She told them to go to that place every 13th of the month. They have seen her six times from May to October.</a:t>
            </a:r>
          </a:p>
          <a:p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hr-HR" dirty="0" smtClean="0">
                <a:solidFill>
                  <a:srgbClr val="FFFFFF"/>
                </a:solidFill>
              </a:rPr>
              <a:t>Although they have all seen her 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L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  <a:cs typeface="Utsaah"/>
              </a:rPr>
              <a:t>ú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cia and Jancita have heard her and only L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  <a:cs typeface="Utsaah"/>
              </a:rPr>
              <a:t>ú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cia have the honor to spoke to her. She told them meny secrets, showed them hell,  predict the end of WW1 and protect Portugal from WW2.</a:t>
            </a:r>
          </a:p>
          <a:p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They wanted to thank her for that so portuguese women donate their wedding rings and other piece of jullery to make a crown for the Lady of Fatima. The pope John Paul ll. Was very conected with her so he donate the bullet he was shoot with.</a:t>
            </a:r>
          </a:p>
          <a:p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Francisco and Jacinta died at the age of 10 but L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  <a:cs typeface="Utsaah"/>
              </a:rPr>
              <a:t>ú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cia lived very long because Lady chose her to tell  others everything she told her.</a:t>
            </a:r>
          </a:p>
          <a:p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endParaRPr lang="hr-HR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rgbClr val="FFFFFF"/>
                </a:solidFill>
                <a:latin typeface="Comic Sans MS" pitchFamily="66" charset="0"/>
              </a:rPr>
              <a:t>Kids...</a:t>
            </a:r>
            <a:endParaRPr lang="hr-HR" sz="6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060848"/>
            <a:ext cx="49685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FFFF"/>
                </a:solidFill>
                <a:latin typeface="Comic Sans MS" pitchFamily="66" charset="0"/>
              </a:rPr>
              <a:t>Jacinta</a:t>
            </a: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Born   March 11, 1910 </a:t>
            </a: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Died   February 20, 1920</a:t>
            </a: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  </a:t>
            </a:r>
          </a:p>
          <a:p>
            <a:endParaRPr lang="hr-HR" sz="28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hr-HR" sz="2800" b="1" dirty="0" smtClean="0">
                <a:solidFill>
                  <a:srgbClr val="FFFFFF"/>
                </a:solidFill>
                <a:latin typeface="Comic Sans MS" pitchFamily="66" charset="0"/>
              </a:rPr>
              <a:t>Francisco</a:t>
            </a: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Born   June 11, 1908 </a:t>
            </a: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Died   April 4, 1919</a:t>
            </a:r>
          </a:p>
          <a:p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hr-HR" sz="2800" dirty="0" smtClean="0">
                <a:solidFill>
                  <a:srgbClr val="FFFFFF"/>
                </a:solidFill>
                <a:latin typeface="Comic Sans MS" pitchFamily="66" charset="0"/>
              </a:rPr>
              <a:t>L</a:t>
            </a:r>
            <a:r>
              <a:rPr lang="hr-HR" sz="2800" dirty="0" smtClean="0">
                <a:solidFill>
                  <a:srgbClr val="FFFFFF"/>
                </a:solidFill>
                <a:latin typeface="Comic Sans MS" pitchFamily="66" charset="0"/>
                <a:cs typeface="Utsaah"/>
              </a:rPr>
              <a:t>ú</a:t>
            </a:r>
            <a:r>
              <a:rPr lang="hr-HR" sz="2800" dirty="0" smtClean="0">
                <a:solidFill>
                  <a:srgbClr val="FFFFFF"/>
                </a:solidFill>
                <a:latin typeface="Comic Sans MS" pitchFamily="66" charset="0"/>
              </a:rPr>
              <a:t>cia</a:t>
            </a: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Born   March 28, 1907</a:t>
            </a: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Died   February 13, 2005</a:t>
            </a:r>
          </a:p>
          <a:p>
            <a:endParaRPr lang="hr-HR" sz="28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endParaRPr lang="hr-HR" sz="2800" dirty="0" smtClean="0">
              <a:solidFill>
                <a:srgbClr val="FFFFFF"/>
              </a:solidFill>
            </a:endParaRPr>
          </a:p>
          <a:p>
            <a:endParaRPr lang="hr-HR" dirty="0" smtClean="0">
              <a:solidFill>
                <a:srgbClr val="FFFFFF"/>
              </a:solidFill>
            </a:endParaRPr>
          </a:p>
          <a:p>
            <a:endParaRPr lang="hr-HR" dirty="0" smtClean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1026" name="Picture 2" descr="Image result for fatima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420888"/>
            <a:ext cx="2000250" cy="3200401"/>
          </a:xfrm>
          <a:prstGeom prst="rect">
            <a:avLst/>
          </a:prstGeom>
          <a:noFill/>
        </p:spPr>
      </p:pic>
      <p:pic>
        <p:nvPicPr>
          <p:cNvPr id="1028" name="Picture 4" descr="Povezana slik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25144"/>
            <a:ext cx="1440160" cy="1975077"/>
          </a:xfrm>
          <a:prstGeom prst="rect">
            <a:avLst/>
          </a:prstGeom>
          <a:noFill/>
        </p:spPr>
      </p:pic>
      <p:pic>
        <p:nvPicPr>
          <p:cNvPr id="1030" name="Picture 6" descr="Slikovni rezultat za francisco fatim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573016"/>
            <a:ext cx="1080120" cy="1791085"/>
          </a:xfrm>
          <a:prstGeom prst="rect">
            <a:avLst/>
          </a:prstGeom>
          <a:noFill/>
        </p:spPr>
      </p:pic>
      <p:pic>
        <p:nvPicPr>
          <p:cNvPr id="1032" name="Picture 8" descr="Slikovni rezultat za francisco fatim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916832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Dinko\Desktop\I phone svi\Tata Ifon 14.01.17\01 Portugal\IMG_7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684704" cy="2005242"/>
          </a:xfrm>
          <a:prstGeom prst="rect">
            <a:avLst/>
          </a:prstGeom>
          <a:noFill/>
        </p:spPr>
      </p:pic>
      <p:pic>
        <p:nvPicPr>
          <p:cNvPr id="1026" name="Picture 2" descr="C:\Users\Dinko\Desktop\I phone svi\Cea samsung 14.01.17\02\20170103_191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20688"/>
            <a:ext cx="4896544" cy="2754306"/>
          </a:xfrm>
          <a:prstGeom prst="rect">
            <a:avLst/>
          </a:prstGeom>
          <a:noFill/>
        </p:spPr>
      </p:pic>
      <p:pic>
        <p:nvPicPr>
          <p:cNvPr id="1027" name="Picture 3" descr="C:\Users\Dinko\Desktop\I phone svi\Cea samsung 14.01.17\02\20170104_163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5004048" cy="2814777"/>
          </a:xfrm>
          <a:prstGeom prst="rect">
            <a:avLst/>
          </a:prstGeom>
          <a:noFill/>
        </p:spPr>
      </p:pic>
      <p:pic>
        <p:nvPicPr>
          <p:cNvPr id="1028" name="Picture 4" descr="C:\Users\Dinko\Desktop\I phone svi\Cea samsung 14.01.17\02\20170104_134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05064"/>
            <a:ext cx="3059832" cy="17211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rgbClr val="FFFFFF"/>
                </a:solidFill>
                <a:latin typeface="Comic Sans MS" pitchFamily="66" charset="0"/>
              </a:rPr>
              <a:t>2.PORTO</a:t>
            </a:r>
            <a:endParaRPr lang="hr-HR" sz="6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second largest </a:t>
            </a:r>
            <a:r>
              <a:rPr lang="en-US" dirty="0" err="1" smtClean="0">
                <a:solidFill>
                  <a:srgbClr val="FFFFFF"/>
                </a:solidFill>
                <a:latin typeface="Comic Sans MS" pitchFamily="66" charset="0"/>
              </a:rPr>
              <a:t>cityin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omic Sans MS" pitchFamily="66" charset="0"/>
              </a:rPr>
              <a:t>Portuga</a:t>
            </a:r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Area     41.42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 km</a:t>
            </a:r>
            <a:r>
              <a:rPr lang="hr-HR" baseline="30000" dirty="0" smtClean="0">
                <a:solidFill>
                  <a:srgbClr val="FFFFFF"/>
                </a:solidFill>
                <a:latin typeface="Comic Sans MS" pitchFamily="66" charset="0"/>
              </a:rPr>
              <a:t>2</a:t>
            </a:r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endParaRPr lang="hr-HR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hr-HR" dirty="0" smtClean="0">
                <a:solidFill>
                  <a:srgbClr val="FFFFFF"/>
                </a:solidFill>
                <a:latin typeface="Comic Sans MS" pitchFamily="66" charset="0"/>
              </a:rPr>
              <a:t>Population     287,591</a:t>
            </a:r>
            <a:r>
              <a:rPr lang="hr-HR" dirty="0" smtClean="0">
                <a:latin typeface="Comic Sans MS" pitchFamily="66" charset="0"/>
              </a:rPr>
              <a:t> </a:t>
            </a:r>
            <a:endParaRPr lang="hr-HR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upload.wikimedia.org/wikipedia/commons/thumb/2/24/LocalPorto.svg/250px-LocalPort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2592288" cy="3795110"/>
          </a:xfrm>
          <a:prstGeom prst="rect">
            <a:avLst/>
          </a:prstGeom>
          <a:noFill/>
        </p:spPr>
      </p:pic>
      <p:pic>
        <p:nvPicPr>
          <p:cNvPr id="2052" name="Picture 4" descr="https://upload.wikimedia.org/wikipedia/commons/8/81/Magestic_caf%C3%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17032"/>
            <a:ext cx="3312368" cy="2484276"/>
          </a:xfrm>
          <a:prstGeom prst="rect">
            <a:avLst/>
          </a:prstGeom>
          <a:noFill/>
        </p:spPr>
      </p:pic>
      <p:pic>
        <p:nvPicPr>
          <p:cNvPr id="2053" name="Picture 5" descr="C:\Users\Dinko\Desktop\I phone svi\Cea samsung 14.01.17\02\20170106_163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941168"/>
            <a:ext cx="2651787" cy="14916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35">
      <a:dk1>
        <a:srgbClr val="49711E"/>
      </a:dk1>
      <a:lt1>
        <a:srgbClr val="6DAA2D"/>
      </a:lt1>
      <a:dk2>
        <a:srgbClr val="24380E"/>
      </a:dk2>
      <a:lt2>
        <a:srgbClr val="FF000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310</TotalTime>
  <Words>284</Words>
  <Application>Microsoft Office PowerPoint</Application>
  <PresentationFormat>On-screen Show (4:3)</PresentationFormat>
  <Paragraphs>63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PORTUGAL and little bit of Spain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 and little bit of Spain</dc:title>
  <dc:creator>Dinko</dc:creator>
  <cp:lastModifiedBy>Dinko</cp:lastModifiedBy>
  <cp:revision>34</cp:revision>
  <dcterms:created xsi:type="dcterms:W3CDTF">2017-01-16T22:05:55Z</dcterms:created>
  <dcterms:modified xsi:type="dcterms:W3CDTF">2017-01-22T23:55:25Z</dcterms:modified>
</cp:coreProperties>
</file>